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sldIdLst>
    <p:sldId id="266" r:id="rId5"/>
    <p:sldId id="308" r:id="rId6"/>
    <p:sldId id="309" r:id="rId7"/>
    <p:sldId id="329" r:id="rId8"/>
    <p:sldId id="330" r:id="rId9"/>
    <p:sldId id="331" r:id="rId10"/>
    <p:sldId id="332" r:id="rId11"/>
    <p:sldId id="333" r:id="rId12"/>
    <p:sldId id="334" r:id="rId13"/>
    <p:sldId id="335" r:id="rId14"/>
    <p:sldId id="310" r:id="rId15"/>
    <p:sldId id="311" r:id="rId16"/>
    <p:sldId id="312" r:id="rId17"/>
    <p:sldId id="313" r:id="rId18"/>
    <p:sldId id="314" r:id="rId19"/>
    <p:sldId id="315" r:id="rId20"/>
    <p:sldId id="316" r:id="rId21"/>
    <p:sldId id="317" r:id="rId22"/>
    <p:sldId id="318" r:id="rId23"/>
    <p:sldId id="319" r:id="rId24"/>
    <p:sldId id="320" r:id="rId25"/>
    <p:sldId id="321" r:id="rId26"/>
    <p:sldId id="322" r:id="rId27"/>
    <p:sldId id="323" r:id="rId28"/>
    <p:sldId id="324" r:id="rId29"/>
    <p:sldId id="325" r:id="rId30"/>
    <p:sldId id="326" r:id="rId31"/>
    <p:sldId id="327" r:id="rId32"/>
    <p:sldId id="328"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gif>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5/13/2020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5/13/2020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5/13/2020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5/13/2020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5/13/2020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5/13/2020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5/13/2020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5/13/2020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5/13/2020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5/13/2020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kdLM6AOd2vc&amp;list=PLS1QulWo1RIa7D1O6skqDQ-JZ1GGHKK-K" TargetMode="External"/><Relationship Id="rId2" Type="http://schemas.openxmlformats.org/officeDocument/2006/relationships/hyperlink" Target="https://mlblr.com/includes/opencv/index.html#videos"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www.youtube.com/watch?v=mT34_yu5pbg&amp;list=PLZoTAELRMXVOIBRx0andphYJ7iakSg3Lk"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opencv/opencv"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dirty="0"/>
              <a:t>OpenCV</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a:bodyPr>
          <a:lstStyle/>
          <a:p>
            <a:r>
              <a:rPr lang="en-US" dirty="0"/>
              <a:t>Sayed mohammed zahir</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7F2A4964-8851-4E96-803B-F7B11264C290}"/>
              </a:ext>
            </a:extLst>
          </p:cNvPr>
          <p:cNvPicPr>
            <a:picLocks noChangeAspect="1"/>
          </p:cNvPicPr>
          <p:nvPr/>
        </p:nvPicPr>
        <p:blipFill>
          <a:blip r:embed="rId4"/>
          <a:stretch>
            <a:fillRect/>
          </a:stretch>
        </p:blipFill>
        <p:spPr>
          <a:xfrm>
            <a:off x="10969144" y="0"/>
            <a:ext cx="1222857" cy="1080000"/>
          </a:xfrm>
          <a:prstGeom prst="rect">
            <a:avLst/>
          </a:prstGeom>
        </p:spPr>
      </p:pic>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C8143-1A19-4787-8707-D6EA39B8509E}"/>
              </a:ext>
            </a:extLst>
          </p:cNvPr>
          <p:cNvSpPr>
            <a:spLocks noGrp="1"/>
          </p:cNvSpPr>
          <p:nvPr>
            <p:ph type="title"/>
          </p:nvPr>
        </p:nvSpPr>
        <p:spPr/>
        <p:txBody>
          <a:bodyPr/>
          <a:lstStyle/>
          <a:p>
            <a:r>
              <a:rPr lang="en-IN" dirty="0">
                <a:solidFill>
                  <a:srgbClr val="000000">
                    <a:lumMod val="75000"/>
                    <a:lumOff val="25000"/>
                  </a:srgbClr>
                </a:solidFill>
              </a:rPr>
              <a:t>IMAGE</a:t>
            </a:r>
            <a:br>
              <a:rPr lang="en-IN" dirty="0">
                <a:solidFill>
                  <a:srgbClr val="000000">
                    <a:lumMod val="75000"/>
                    <a:lumOff val="25000"/>
                  </a:srgbClr>
                </a:solidFill>
              </a:rPr>
            </a:br>
            <a:r>
              <a:rPr lang="en-IN" sz="3200" dirty="0">
                <a:solidFill>
                  <a:srgbClr val="000000">
                    <a:lumMod val="75000"/>
                    <a:lumOff val="25000"/>
                  </a:srgbClr>
                </a:solidFill>
              </a:rPr>
              <a:t>Image Coordinate System:</a:t>
            </a:r>
            <a:endParaRPr lang="en-IN" dirty="0"/>
          </a:p>
        </p:txBody>
      </p:sp>
      <p:pic>
        <p:nvPicPr>
          <p:cNvPr id="5" name="Content Placeholder 4">
            <a:extLst>
              <a:ext uri="{FF2B5EF4-FFF2-40B4-BE49-F238E27FC236}">
                <a16:creationId xmlns:a16="http://schemas.microsoft.com/office/drawing/2014/main" id="{89241952-7EF4-423B-9101-7B0E6E90F756}"/>
              </a:ext>
            </a:extLst>
          </p:cNvPr>
          <p:cNvPicPr>
            <a:picLocks noGrp="1" noChangeAspect="1"/>
          </p:cNvPicPr>
          <p:nvPr>
            <p:ph idx="1"/>
          </p:nvPr>
        </p:nvPicPr>
        <p:blipFill>
          <a:blip r:embed="rId2"/>
          <a:stretch>
            <a:fillRect/>
          </a:stretch>
        </p:blipFill>
        <p:spPr>
          <a:xfrm>
            <a:off x="1097279" y="2317072"/>
            <a:ext cx="7530819" cy="2947385"/>
          </a:xfrm>
        </p:spPr>
      </p:pic>
      <p:pic>
        <p:nvPicPr>
          <p:cNvPr id="6" name="Picture 5">
            <a:extLst>
              <a:ext uri="{FF2B5EF4-FFF2-40B4-BE49-F238E27FC236}">
                <a16:creationId xmlns:a16="http://schemas.microsoft.com/office/drawing/2014/main" id="{33E45F79-6DC1-4766-BBEE-7E5C016DCC91}"/>
              </a:ext>
            </a:extLst>
          </p:cNvPr>
          <p:cNvPicPr>
            <a:picLocks noChangeAspect="1"/>
          </p:cNvPicPr>
          <p:nvPr/>
        </p:nvPicPr>
        <p:blipFill>
          <a:blip r:embed="rId3"/>
          <a:stretch>
            <a:fillRect/>
          </a:stretch>
        </p:blipFill>
        <p:spPr>
          <a:xfrm>
            <a:off x="10969144" y="0"/>
            <a:ext cx="1222857" cy="1080000"/>
          </a:xfrm>
          <a:prstGeom prst="rect">
            <a:avLst/>
          </a:prstGeom>
        </p:spPr>
      </p:pic>
    </p:spTree>
    <p:extLst>
      <p:ext uri="{BB962C8B-B14F-4D97-AF65-F5344CB8AC3E}">
        <p14:creationId xmlns:p14="http://schemas.microsoft.com/office/powerpoint/2010/main" val="12512864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F4F40-10B2-40AA-A673-6116D0C05A8D}"/>
              </a:ext>
            </a:extLst>
          </p:cNvPr>
          <p:cNvSpPr>
            <a:spLocks noGrp="1"/>
          </p:cNvSpPr>
          <p:nvPr>
            <p:ph type="title"/>
          </p:nvPr>
        </p:nvSpPr>
        <p:spPr/>
        <p:txBody>
          <a:bodyPr/>
          <a:lstStyle/>
          <a:p>
            <a:r>
              <a:rPr lang="en-US" dirty="0"/>
              <a:t>INSTALLATION</a:t>
            </a:r>
            <a:endParaRPr lang="en-IN" dirty="0"/>
          </a:p>
        </p:txBody>
      </p:sp>
      <p:sp>
        <p:nvSpPr>
          <p:cNvPr id="3" name="Content Placeholder 2">
            <a:extLst>
              <a:ext uri="{FF2B5EF4-FFF2-40B4-BE49-F238E27FC236}">
                <a16:creationId xmlns:a16="http://schemas.microsoft.com/office/drawing/2014/main" id="{9C2E4410-275C-4278-956F-4A0A11255C9D}"/>
              </a:ext>
            </a:extLst>
          </p:cNvPr>
          <p:cNvSpPr>
            <a:spLocks noGrp="1"/>
          </p:cNvSpPr>
          <p:nvPr>
            <p:ph idx="1"/>
          </p:nvPr>
        </p:nvSpPr>
        <p:spPr>
          <a:xfrm>
            <a:off x="1097280" y="2108201"/>
            <a:ext cx="10058400" cy="3955247"/>
          </a:xfrm>
        </p:spPr>
        <p:txBody>
          <a:bodyPr/>
          <a:lstStyle/>
          <a:p>
            <a:r>
              <a:rPr lang="en-US" dirty="0"/>
              <a:t>Installation using Anaconda</a:t>
            </a:r>
          </a:p>
          <a:p>
            <a:r>
              <a:rPr lang="en-IN" dirty="0"/>
              <a:t>                       </a:t>
            </a:r>
          </a:p>
          <a:p>
            <a:endParaRPr lang="en-IN" dirty="0"/>
          </a:p>
          <a:p>
            <a:endParaRPr lang="en-IN" dirty="0"/>
          </a:p>
          <a:p>
            <a:r>
              <a:rPr lang="en-IN" dirty="0"/>
              <a:t>Installation using Python</a:t>
            </a:r>
          </a:p>
          <a:p>
            <a:endParaRPr lang="en-IN" dirty="0"/>
          </a:p>
        </p:txBody>
      </p:sp>
      <p:pic>
        <p:nvPicPr>
          <p:cNvPr id="4" name="Picture 3">
            <a:extLst>
              <a:ext uri="{FF2B5EF4-FFF2-40B4-BE49-F238E27FC236}">
                <a16:creationId xmlns:a16="http://schemas.microsoft.com/office/drawing/2014/main" id="{E095F2D2-696C-4F5D-9FF9-FFD1E68BE37D}"/>
              </a:ext>
            </a:extLst>
          </p:cNvPr>
          <p:cNvPicPr>
            <a:picLocks noChangeAspect="1"/>
          </p:cNvPicPr>
          <p:nvPr/>
        </p:nvPicPr>
        <p:blipFill>
          <a:blip r:embed="rId2"/>
          <a:stretch>
            <a:fillRect/>
          </a:stretch>
        </p:blipFill>
        <p:spPr>
          <a:xfrm>
            <a:off x="10969144" y="0"/>
            <a:ext cx="1222857" cy="1080000"/>
          </a:xfrm>
          <a:prstGeom prst="rect">
            <a:avLst/>
          </a:prstGeom>
        </p:spPr>
      </p:pic>
      <p:pic>
        <p:nvPicPr>
          <p:cNvPr id="6" name="Picture 5">
            <a:extLst>
              <a:ext uri="{FF2B5EF4-FFF2-40B4-BE49-F238E27FC236}">
                <a16:creationId xmlns:a16="http://schemas.microsoft.com/office/drawing/2014/main" id="{87867381-067E-41E0-9877-B84DFF8813E2}"/>
              </a:ext>
            </a:extLst>
          </p:cNvPr>
          <p:cNvPicPr>
            <a:picLocks noChangeAspect="1"/>
          </p:cNvPicPr>
          <p:nvPr/>
        </p:nvPicPr>
        <p:blipFill>
          <a:blip r:embed="rId3"/>
          <a:stretch>
            <a:fillRect/>
          </a:stretch>
        </p:blipFill>
        <p:spPr>
          <a:xfrm>
            <a:off x="1883466" y="2622704"/>
            <a:ext cx="4412362" cy="1310754"/>
          </a:xfrm>
          <a:prstGeom prst="rect">
            <a:avLst/>
          </a:prstGeom>
        </p:spPr>
      </p:pic>
      <p:pic>
        <p:nvPicPr>
          <p:cNvPr id="9" name="Picture 8">
            <a:extLst>
              <a:ext uri="{FF2B5EF4-FFF2-40B4-BE49-F238E27FC236}">
                <a16:creationId xmlns:a16="http://schemas.microsoft.com/office/drawing/2014/main" id="{E8F9181C-F1C7-4068-9C88-70DF1D74BF53}"/>
              </a:ext>
            </a:extLst>
          </p:cNvPr>
          <p:cNvPicPr>
            <a:picLocks noChangeAspect="1"/>
          </p:cNvPicPr>
          <p:nvPr/>
        </p:nvPicPr>
        <p:blipFill>
          <a:blip r:embed="rId4"/>
          <a:stretch>
            <a:fillRect/>
          </a:stretch>
        </p:blipFill>
        <p:spPr>
          <a:xfrm>
            <a:off x="1883466" y="4743751"/>
            <a:ext cx="5456393" cy="571550"/>
          </a:xfrm>
          <a:prstGeom prst="rect">
            <a:avLst/>
          </a:prstGeom>
        </p:spPr>
      </p:pic>
    </p:spTree>
    <p:extLst>
      <p:ext uri="{BB962C8B-B14F-4D97-AF65-F5344CB8AC3E}">
        <p14:creationId xmlns:p14="http://schemas.microsoft.com/office/powerpoint/2010/main" val="1956958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2F067-9CF2-4F84-BB72-C71324794A04}"/>
              </a:ext>
            </a:extLst>
          </p:cNvPr>
          <p:cNvSpPr>
            <a:spLocks noGrp="1"/>
          </p:cNvSpPr>
          <p:nvPr>
            <p:ph type="title"/>
          </p:nvPr>
        </p:nvSpPr>
        <p:spPr/>
        <p:txBody>
          <a:bodyPr>
            <a:normAutofit/>
          </a:bodyPr>
          <a:lstStyle/>
          <a:p>
            <a:r>
              <a:rPr lang="en-IN" dirty="0"/>
              <a:t>IMAGE PROCESSING</a:t>
            </a:r>
            <a:br>
              <a:rPr lang="en-IN" dirty="0"/>
            </a:br>
            <a:r>
              <a:rPr lang="en-IN" dirty="0"/>
              <a:t> </a:t>
            </a:r>
            <a:r>
              <a:rPr lang="en-IN" sz="3200" dirty="0"/>
              <a:t>Read and Show an image:</a:t>
            </a:r>
          </a:p>
        </p:txBody>
      </p:sp>
      <p:sp>
        <p:nvSpPr>
          <p:cNvPr id="3" name="Content Placeholder 2">
            <a:extLst>
              <a:ext uri="{FF2B5EF4-FFF2-40B4-BE49-F238E27FC236}">
                <a16:creationId xmlns:a16="http://schemas.microsoft.com/office/drawing/2014/main" id="{8C03911C-ADFD-4EA6-A623-4718746AE2BD}"/>
              </a:ext>
            </a:extLst>
          </p:cNvPr>
          <p:cNvSpPr>
            <a:spLocks noGrp="1"/>
          </p:cNvSpPr>
          <p:nvPr>
            <p:ph sz="half" idx="1"/>
          </p:nvPr>
        </p:nvSpPr>
        <p:spPr/>
        <p:txBody>
          <a:bodyPr>
            <a:normAutofit lnSpcReduction="10000"/>
          </a:bodyPr>
          <a:lstStyle/>
          <a:p>
            <a:r>
              <a:rPr lang="en-IN" dirty="0"/>
              <a:t>Read and Write a image in RGB</a:t>
            </a:r>
          </a:p>
          <a:p>
            <a:endParaRPr lang="en-IN" dirty="0"/>
          </a:p>
          <a:p>
            <a:endParaRPr lang="en-IN" dirty="0"/>
          </a:p>
          <a:p>
            <a:endParaRPr lang="en-IN" dirty="0"/>
          </a:p>
          <a:p>
            <a:endParaRPr lang="en-IN" dirty="0"/>
          </a:p>
          <a:p>
            <a:r>
              <a:rPr lang="en-IN" dirty="0"/>
              <a:t> cv2.imread(‘input’, 1)</a:t>
            </a:r>
          </a:p>
          <a:p>
            <a:r>
              <a:rPr lang="en-IN" dirty="0"/>
              <a:t>Here the 1 represents to read image in BGR</a:t>
            </a:r>
          </a:p>
        </p:txBody>
      </p:sp>
      <p:sp>
        <p:nvSpPr>
          <p:cNvPr id="5" name="Content Placeholder 4">
            <a:extLst>
              <a:ext uri="{FF2B5EF4-FFF2-40B4-BE49-F238E27FC236}">
                <a16:creationId xmlns:a16="http://schemas.microsoft.com/office/drawing/2014/main" id="{04DF6609-F981-485F-BA1D-E1690E62E791}"/>
              </a:ext>
            </a:extLst>
          </p:cNvPr>
          <p:cNvSpPr>
            <a:spLocks noGrp="1"/>
          </p:cNvSpPr>
          <p:nvPr>
            <p:ph sz="half" idx="2"/>
          </p:nvPr>
        </p:nvSpPr>
        <p:spPr/>
        <p:txBody>
          <a:bodyPr>
            <a:normAutofit lnSpcReduction="10000"/>
          </a:bodyPr>
          <a:lstStyle/>
          <a:p>
            <a:r>
              <a:rPr lang="en-IN" dirty="0"/>
              <a:t>Read and Write image in Grayscale</a:t>
            </a:r>
          </a:p>
          <a:p>
            <a:endParaRPr lang="en-IN" dirty="0"/>
          </a:p>
          <a:p>
            <a:endParaRPr lang="en-IN" dirty="0"/>
          </a:p>
          <a:p>
            <a:endParaRPr lang="en-IN" dirty="0"/>
          </a:p>
          <a:p>
            <a:endParaRPr lang="en-IN" dirty="0"/>
          </a:p>
          <a:p>
            <a:r>
              <a:rPr lang="en-IN" dirty="0"/>
              <a:t> cv2.imread(‘input’, 1)</a:t>
            </a:r>
          </a:p>
          <a:p>
            <a:r>
              <a:rPr lang="en-IN" dirty="0"/>
              <a:t>Here the 0 represents to read image in Grayscale</a:t>
            </a:r>
          </a:p>
          <a:p>
            <a:endParaRPr lang="en-IN" dirty="0"/>
          </a:p>
        </p:txBody>
      </p:sp>
      <p:pic>
        <p:nvPicPr>
          <p:cNvPr id="4" name="Picture 3">
            <a:extLst>
              <a:ext uri="{FF2B5EF4-FFF2-40B4-BE49-F238E27FC236}">
                <a16:creationId xmlns:a16="http://schemas.microsoft.com/office/drawing/2014/main" id="{8F39BB1D-A9EF-4529-995E-C4FA54A7A272}"/>
              </a:ext>
            </a:extLst>
          </p:cNvPr>
          <p:cNvPicPr>
            <a:picLocks noChangeAspect="1"/>
          </p:cNvPicPr>
          <p:nvPr/>
        </p:nvPicPr>
        <p:blipFill>
          <a:blip r:embed="rId2"/>
          <a:stretch>
            <a:fillRect/>
          </a:stretch>
        </p:blipFill>
        <p:spPr>
          <a:xfrm>
            <a:off x="10969144" y="0"/>
            <a:ext cx="1222857" cy="1080000"/>
          </a:xfrm>
          <a:prstGeom prst="rect">
            <a:avLst/>
          </a:prstGeom>
        </p:spPr>
      </p:pic>
      <p:pic>
        <p:nvPicPr>
          <p:cNvPr id="9" name="Picture 8">
            <a:extLst>
              <a:ext uri="{FF2B5EF4-FFF2-40B4-BE49-F238E27FC236}">
                <a16:creationId xmlns:a16="http://schemas.microsoft.com/office/drawing/2014/main" id="{F3DA6887-9819-40D5-85DB-93EF394D2432}"/>
              </a:ext>
            </a:extLst>
          </p:cNvPr>
          <p:cNvPicPr>
            <a:picLocks noChangeAspect="1"/>
          </p:cNvPicPr>
          <p:nvPr/>
        </p:nvPicPr>
        <p:blipFill>
          <a:blip r:embed="rId3"/>
          <a:stretch>
            <a:fillRect/>
          </a:stretch>
        </p:blipFill>
        <p:spPr>
          <a:xfrm>
            <a:off x="701281" y="2732808"/>
            <a:ext cx="4639736" cy="1821437"/>
          </a:xfrm>
          <a:prstGeom prst="rect">
            <a:avLst/>
          </a:prstGeom>
        </p:spPr>
      </p:pic>
      <p:pic>
        <p:nvPicPr>
          <p:cNvPr id="11" name="Picture 10">
            <a:extLst>
              <a:ext uri="{FF2B5EF4-FFF2-40B4-BE49-F238E27FC236}">
                <a16:creationId xmlns:a16="http://schemas.microsoft.com/office/drawing/2014/main" id="{50927414-A989-4FB6-84FA-7513EC21659C}"/>
              </a:ext>
            </a:extLst>
          </p:cNvPr>
          <p:cNvPicPr>
            <a:picLocks noChangeAspect="1"/>
          </p:cNvPicPr>
          <p:nvPr/>
        </p:nvPicPr>
        <p:blipFill>
          <a:blip r:embed="rId4"/>
          <a:stretch>
            <a:fillRect/>
          </a:stretch>
        </p:blipFill>
        <p:spPr>
          <a:xfrm>
            <a:off x="6095999" y="2654424"/>
            <a:ext cx="4998721" cy="1899821"/>
          </a:xfrm>
          <a:prstGeom prst="rect">
            <a:avLst/>
          </a:prstGeom>
        </p:spPr>
      </p:pic>
    </p:spTree>
    <p:extLst>
      <p:ext uri="{BB962C8B-B14F-4D97-AF65-F5344CB8AC3E}">
        <p14:creationId xmlns:p14="http://schemas.microsoft.com/office/powerpoint/2010/main" val="14503972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C54066-1AE3-4557-86D5-7F7B06720AC8}"/>
              </a:ext>
            </a:extLst>
          </p:cNvPr>
          <p:cNvSpPr>
            <a:spLocks noGrp="1"/>
          </p:cNvSpPr>
          <p:nvPr>
            <p:ph type="title"/>
          </p:nvPr>
        </p:nvSpPr>
        <p:spPr/>
        <p:txBody>
          <a:bodyPr/>
          <a:lstStyle/>
          <a:p>
            <a:r>
              <a:rPr lang="en-IN" sz="3200" dirty="0">
                <a:solidFill>
                  <a:srgbClr val="000000">
                    <a:lumMod val="75000"/>
                    <a:lumOff val="25000"/>
                  </a:srgbClr>
                </a:solidFill>
              </a:rPr>
              <a:t> Read and Show an image:</a:t>
            </a:r>
            <a:endParaRPr lang="en-IN" dirty="0"/>
          </a:p>
        </p:txBody>
      </p:sp>
      <p:sp>
        <p:nvSpPr>
          <p:cNvPr id="6" name="Content Placeholder 5">
            <a:extLst>
              <a:ext uri="{FF2B5EF4-FFF2-40B4-BE49-F238E27FC236}">
                <a16:creationId xmlns:a16="http://schemas.microsoft.com/office/drawing/2014/main" id="{A5695F91-5D85-4CB6-87D7-7E75136E4377}"/>
              </a:ext>
            </a:extLst>
          </p:cNvPr>
          <p:cNvSpPr>
            <a:spLocks noGrp="1"/>
          </p:cNvSpPr>
          <p:nvPr>
            <p:ph sz="half" idx="1"/>
          </p:nvPr>
        </p:nvSpPr>
        <p:spPr/>
        <p:txBody>
          <a:bodyPr/>
          <a:lstStyle/>
          <a:p>
            <a:r>
              <a:rPr lang="en-IN" dirty="0"/>
              <a:t>Output</a:t>
            </a:r>
          </a:p>
        </p:txBody>
      </p:sp>
      <p:sp>
        <p:nvSpPr>
          <p:cNvPr id="8" name="Content Placeholder 7">
            <a:extLst>
              <a:ext uri="{FF2B5EF4-FFF2-40B4-BE49-F238E27FC236}">
                <a16:creationId xmlns:a16="http://schemas.microsoft.com/office/drawing/2014/main" id="{59099F0C-73BE-477E-87D1-D3883152A79E}"/>
              </a:ext>
            </a:extLst>
          </p:cNvPr>
          <p:cNvSpPr>
            <a:spLocks noGrp="1"/>
          </p:cNvSpPr>
          <p:nvPr>
            <p:ph sz="half" idx="2"/>
          </p:nvPr>
        </p:nvSpPr>
        <p:spPr/>
        <p:txBody>
          <a:bodyPr/>
          <a:lstStyle/>
          <a:p>
            <a:r>
              <a:rPr lang="en-IN" dirty="0"/>
              <a:t>Output</a:t>
            </a:r>
          </a:p>
        </p:txBody>
      </p:sp>
      <p:pic>
        <p:nvPicPr>
          <p:cNvPr id="7" name="Picture 6">
            <a:extLst>
              <a:ext uri="{FF2B5EF4-FFF2-40B4-BE49-F238E27FC236}">
                <a16:creationId xmlns:a16="http://schemas.microsoft.com/office/drawing/2014/main" id="{49805DDD-5585-432D-BF95-3F5DE7036F82}"/>
              </a:ext>
            </a:extLst>
          </p:cNvPr>
          <p:cNvPicPr>
            <a:picLocks noChangeAspect="1"/>
          </p:cNvPicPr>
          <p:nvPr/>
        </p:nvPicPr>
        <p:blipFill>
          <a:blip r:embed="rId2"/>
          <a:stretch>
            <a:fillRect/>
          </a:stretch>
        </p:blipFill>
        <p:spPr>
          <a:xfrm>
            <a:off x="10969144" y="0"/>
            <a:ext cx="1222857" cy="1080000"/>
          </a:xfrm>
          <a:prstGeom prst="rect">
            <a:avLst/>
          </a:prstGeom>
        </p:spPr>
      </p:pic>
      <p:pic>
        <p:nvPicPr>
          <p:cNvPr id="14" name="Picture 13">
            <a:extLst>
              <a:ext uri="{FF2B5EF4-FFF2-40B4-BE49-F238E27FC236}">
                <a16:creationId xmlns:a16="http://schemas.microsoft.com/office/drawing/2014/main" id="{73B2E997-E690-4840-906B-977BE5ADA48F}"/>
              </a:ext>
            </a:extLst>
          </p:cNvPr>
          <p:cNvPicPr>
            <a:picLocks noChangeAspect="1"/>
          </p:cNvPicPr>
          <p:nvPr/>
        </p:nvPicPr>
        <p:blipFill>
          <a:blip r:embed="rId3"/>
          <a:stretch>
            <a:fillRect/>
          </a:stretch>
        </p:blipFill>
        <p:spPr>
          <a:xfrm>
            <a:off x="2077375" y="2396902"/>
            <a:ext cx="2206588" cy="3472191"/>
          </a:xfrm>
          <a:prstGeom prst="rect">
            <a:avLst/>
          </a:prstGeom>
        </p:spPr>
      </p:pic>
      <p:pic>
        <p:nvPicPr>
          <p:cNvPr id="16" name="Picture 15">
            <a:extLst>
              <a:ext uri="{FF2B5EF4-FFF2-40B4-BE49-F238E27FC236}">
                <a16:creationId xmlns:a16="http://schemas.microsoft.com/office/drawing/2014/main" id="{42CB1B70-FB09-4C4F-9C74-1378D4C875CF}"/>
              </a:ext>
            </a:extLst>
          </p:cNvPr>
          <p:cNvPicPr>
            <a:picLocks noChangeAspect="1"/>
          </p:cNvPicPr>
          <p:nvPr/>
        </p:nvPicPr>
        <p:blipFill>
          <a:blip r:embed="rId4"/>
          <a:stretch>
            <a:fillRect/>
          </a:stretch>
        </p:blipFill>
        <p:spPr>
          <a:xfrm>
            <a:off x="7513331" y="2396902"/>
            <a:ext cx="2212638" cy="3467015"/>
          </a:xfrm>
          <a:prstGeom prst="rect">
            <a:avLst/>
          </a:prstGeom>
        </p:spPr>
      </p:pic>
    </p:spTree>
    <p:extLst>
      <p:ext uri="{BB962C8B-B14F-4D97-AF65-F5344CB8AC3E}">
        <p14:creationId xmlns:p14="http://schemas.microsoft.com/office/powerpoint/2010/main" val="3413575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85AC9-5D22-42C4-8042-5F70DB80FEBC}"/>
              </a:ext>
            </a:extLst>
          </p:cNvPr>
          <p:cNvSpPr>
            <a:spLocks noGrp="1"/>
          </p:cNvSpPr>
          <p:nvPr>
            <p:ph type="title"/>
          </p:nvPr>
        </p:nvSpPr>
        <p:spPr/>
        <p:txBody>
          <a:bodyPr>
            <a:normAutofit/>
          </a:bodyPr>
          <a:lstStyle/>
          <a:p>
            <a:r>
              <a:rPr lang="en-IN" dirty="0"/>
              <a:t>IMAGE PROCESSING</a:t>
            </a:r>
            <a:br>
              <a:rPr lang="en-IN" dirty="0"/>
            </a:br>
            <a:r>
              <a:rPr lang="en-IN" dirty="0"/>
              <a:t> </a:t>
            </a:r>
            <a:r>
              <a:rPr lang="en-IN" sz="3200" dirty="0"/>
              <a:t>Geometric Shapes:</a:t>
            </a:r>
          </a:p>
        </p:txBody>
      </p:sp>
      <p:sp>
        <p:nvSpPr>
          <p:cNvPr id="6" name="Content Placeholder 5">
            <a:extLst>
              <a:ext uri="{FF2B5EF4-FFF2-40B4-BE49-F238E27FC236}">
                <a16:creationId xmlns:a16="http://schemas.microsoft.com/office/drawing/2014/main" id="{3FA1A7B6-FD74-4F96-A1CB-45346BF47877}"/>
              </a:ext>
            </a:extLst>
          </p:cNvPr>
          <p:cNvSpPr>
            <a:spLocks noGrp="1"/>
          </p:cNvSpPr>
          <p:nvPr>
            <p:ph idx="1"/>
          </p:nvPr>
        </p:nvSpPr>
        <p:spPr/>
        <p:txBody>
          <a:bodyPr>
            <a:normAutofit/>
          </a:bodyPr>
          <a:lstStyle/>
          <a:p>
            <a:pPr>
              <a:buFont typeface="Arial" panose="020B0604020202020204" pitchFamily="34" charset="0"/>
              <a:buChar char="•"/>
            </a:pPr>
            <a:r>
              <a:rPr lang="en-US" b="1" dirty="0"/>
              <a:t>  cv2.line </a:t>
            </a:r>
            <a:r>
              <a:rPr lang="en-US" dirty="0"/>
              <a:t>- draw on image, a line from (0, 0) to (511, 511), with Color with the thickness of 5 px.</a:t>
            </a:r>
          </a:p>
          <a:p>
            <a:pPr>
              <a:buFont typeface="Arial" panose="020B0604020202020204" pitchFamily="34" charset="0"/>
              <a:buChar char="•"/>
            </a:pPr>
            <a:r>
              <a:rPr lang="en-US" b="1" dirty="0"/>
              <a:t>  cv2.rectangle </a:t>
            </a:r>
            <a:r>
              <a:rPr lang="en-US" dirty="0"/>
              <a:t>- draw a rectangle on image with (384, 0) as top-left and (510, 128) as bottom-right corner, with color and edge-thickness of 3px.</a:t>
            </a:r>
          </a:p>
          <a:p>
            <a:pPr>
              <a:buFont typeface="Arial" panose="020B0604020202020204" pitchFamily="34" charset="0"/>
              <a:buChar char="•"/>
            </a:pPr>
            <a:r>
              <a:rPr lang="en-US" b="1" dirty="0"/>
              <a:t>  cv2.circle </a:t>
            </a:r>
            <a:r>
              <a:rPr lang="en-US" dirty="0"/>
              <a:t>- draw a circle on image, with (447, 63) as center and radius of 63px, with RED (0, 0, 255) color, fully-filled in (-1).</a:t>
            </a:r>
            <a:endParaRPr lang="en-IN" dirty="0"/>
          </a:p>
        </p:txBody>
      </p:sp>
      <p:pic>
        <p:nvPicPr>
          <p:cNvPr id="5" name="Picture 4">
            <a:extLst>
              <a:ext uri="{FF2B5EF4-FFF2-40B4-BE49-F238E27FC236}">
                <a16:creationId xmlns:a16="http://schemas.microsoft.com/office/drawing/2014/main" id="{3F1EEF4E-DB52-4132-B31A-CC4075618310}"/>
              </a:ext>
            </a:extLst>
          </p:cNvPr>
          <p:cNvPicPr>
            <a:picLocks noChangeAspect="1"/>
          </p:cNvPicPr>
          <p:nvPr/>
        </p:nvPicPr>
        <p:blipFill>
          <a:blip r:embed="rId2"/>
          <a:stretch>
            <a:fillRect/>
          </a:stretch>
        </p:blipFill>
        <p:spPr>
          <a:xfrm>
            <a:off x="10969144" y="0"/>
            <a:ext cx="1222857" cy="1080000"/>
          </a:xfrm>
          <a:prstGeom prst="rect">
            <a:avLst/>
          </a:prstGeom>
        </p:spPr>
      </p:pic>
    </p:spTree>
    <p:extLst>
      <p:ext uri="{BB962C8B-B14F-4D97-AF65-F5344CB8AC3E}">
        <p14:creationId xmlns:p14="http://schemas.microsoft.com/office/powerpoint/2010/main" val="969737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96873-21A0-4FF8-8F01-34E50786FF45}"/>
              </a:ext>
            </a:extLst>
          </p:cNvPr>
          <p:cNvSpPr>
            <a:spLocks noGrp="1"/>
          </p:cNvSpPr>
          <p:nvPr>
            <p:ph type="title"/>
          </p:nvPr>
        </p:nvSpPr>
        <p:spPr/>
        <p:txBody>
          <a:bodyPr/>
          <a:lstStyle/>
          <a:p>
            <a:r>
              <a:rPr lang="en-IN" sz="3200" dirty="0">
                <a:solidFill>
                  <a:srgbClr val="000000">
                    <a:lumMod val="75000"/>
                    <a:lumOff val="25000"/>
                  </a:srgbClr>
                </a:solidFill>
              </a:rPr>
              <a:t> Geometric Shapes:</a:t>
            </a:r>
            <a:endParaRPr lang="en-IN" dirty="0"/>
          </a:p>
        </p:txBody>
      </p:sp>
      <p:pic>
        <p:nvPicPr>
          <p:cNvPr id="6" name="Content Placeholder 5">
            <a:extLst>
              <a:ext uri="{FF2B5EF4-FFF2-40B4-BE49-F238E27FC236}">
                <a16:creationId xmlns:a16="http://schemas.microsoft.com/office/drawing/2014/main" id="{4F9DB75B-77FC-4D36-9FF3-9E937B55AD4E}"/>
              </a:ext>
            </a:extLst>
          </p:cNvPr>
          <p:cNvPicPr>
            <a:picLocks noGrp="1" noChangeAspect="1"/>
          </p:cNvPicPr>
          <p:nvPr>
            <p:ph idx="1"/>
          </p:nvPr>
        </p:nvPicPr>
        <p:blipFill>
          <a:blip r:embed="rId2"/>
          <a:stretch>
            <a:fillRect/>
          </a:stretch>
        </p:blipFill>
        <p:spPr>
          <a:xfrm>
            <a:off x="1097281" y="2377121"/>
            <a:ext cx="10058400" cy="2922847"/>
          </a:xfrm>
        </p:spPr>
      </p:pic>
      <p:pic>
        <p:nvPicPr>
          <p:cNvPr id="4" name="Picture 3">
            <a:extLst>
              <a:ext uri="{FF2B5EF4-FFF2-40B4-BE49-F238E27FC236}">
                <a16:creationId xmlns:a16="http://schemas.microsoft.com/office/drawing/2014/main" id="{D72A7A6E-B394-4E7F-8752-A8B519A774A5}"/>
              </a:ext>
            </a:extLst>
          </p:cNvPr>
          <p:cNvPicPr>
            <a:picLocks noChangeAspect="1"/>
          </p:cNvPicPr>
          <p:nvPr/>
        </p:nvPicPr>
        <p:blipFill>
          <a:blip r:embed="rId3"/>
          <a:stretch>
            <a:fillRect/>
          </a:stretch>
        </p:blipFill>
        <p:spPr>
          <a:xfrm>
            <a:off x="10969144" y="0"/>
            <a:ext cx="1222857" cy="1080000"/>
          </a:xfrm>
          <a:prstGeom prst="rect">
            <a:avLst/>
          </a:prstGeom>
        </p:spPr>
      </p:pic>
    </p:spTree>
    <p:extLst>
      <p:ext uri="{BB962C8B-B14F-4D97-AF65-F5344CB8AC3E}">
        <p14:creationId xmlns:p14="http://schemas.microsoft.com/office/powerpoint/2010/main" val="10279001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9B837-2440-44DC-B6FF-E8225B8D2E06}"/>
              </a:ext>
            </a:extLst>
          </p:cNvPr>
          <p:cNvSpPr>
            <a:spLocks noGrp="1"/>
          </p:cNvSpPr>
          <p:nvPr>
            <p:ph type="title"/>
          </p:nvPr>
        </p:nvSpPr>
        <p:spPr/>
        <p:txBody>
          <a:bodyPr>
            <a:normAutofit/>
          </a:bodyPr>
          <a:lstStyle/>
          <a:p>
            <a:r>
              <a:rPr lang="en-IN" dirty="0"/>
              <a:t>IMAGE PROCESSING</a:t>
            </a:r>
            <a:br>
              <a:rPr lang="en-IN" dirty="0"/>
            </a:br>
            <a:r>
              <a:rPr lang="en-IN" sz="3200" dirty="0">
                <a:solidFill>
                  <a:srgbClr val="000000">
                    <a:lumMod val="75000"/>
                    <a:lumOff val="25000"/>
                  </a:srgbClr>
                </a:solidFill>
              </a:rPr>
              <a:t>Image Properties:</a:t>
            </a:r>
            <a:endParaRPr lang="en-IN" dirty="0"/>
          </a:p>
        </p:txBody>
      </p:sp>
      <p:sp>
        <p:nvSpPr>
          <p:cNvPr id="3" name="Content Placeholder 2">
            <a:extLst>
              <a:ext uri="{FF2B5EF4-FFF2-40B4-BE49-F238E27FC236}">
                <a16:creationId xmlns:a16="http://schemas.microsoft.com/office/drawing/2014/main" id="{0C43674C-2C93-4C73-9823-34D52B459F08}"/>
              </a:ext>
            </a:extLst>
          </p:cNvPr>
          <p:cNvSpPr>
            <a:spLocks noGrp="1"/>
          </p:cNvSpPr>
          <p:nvPr>
            <p:ph idx="1"/>
          </p:nvPr>
        </p:nvSpPr>
        <p:spPr/>
        <p:txBody>
          <a:bodyPr/>
          <a:lstStyle/>
          <a:p>
            <a:pPr>
              <a:buFont typeface="Arial" panose="020B0604020202020204" pitchFamily="34" charset="0"/>
              <a:buChar char="•"/>
            </a:pPr>
            <a:r>
              <a:rPr lang="en-US" b="1" dirty="0"/>
              <a:t>  img.shape </a:t>
            </a:r>
            <a:r>
              <a:rPr lang="en-US" dirty="0"/>
              <a:t>- The shape of the image is accessed. It returns a tuple of the number of rows, columns and channels (if image is color).</a:t>
            </a:r>
          </a:p>
          <a:p>
            <a:pPr>
              <a:buFont typeface="Arial" panose="020B0604020202020204" pitchFamily="34" charset="0"/>
              <a:buChar char="•"/>
            </a:pPr>
            <a:r>
              <a:rPr lang="en-US" b="1" dirty="0"/>
              <a:t>  img.size</a:t>
            </a:r>
            <a:r>
              <a:rPr lang="en-US" dirty="0"/>
              <a:t> - The total number of pixels is accessed.</a:t>
            </a:r>
          </a:p>
          <a:p>
            <a:pPr>
              <a:buFont typeface="Arial" panose="020B0604020202020204" pitchFamily="34" charset="0"/>
              <a:buChar char="•"/>
            </a:pPr>
            <a:r>
              <a:rPr lang="en-US" b="1" dirty="0"/>
              <a:t>  img.dtype </a:t>
            </a:r>
            <a:r>
              <a:rPr lang="en-US" dirty="0"/>
              <a:t>- Image datatype is obtained.</a:t>
            </a:r>
          </a:p>
          <a:p>
            <a:pPr>
              <a:buFont typeface="Arial" panose="020B0604020202020204" pitchFamily="34" charset="0"/>
              <a:buChar char="•"/>
            </a:pPr>
            <a:r>
              <a:rPr lang="en-US" b="1" dirty="0"/>
              <a:t>  cv2.split(img) – </a:t>
            </a:r>
            <a:r>
              <a:rPr lang="en-US" dirty="0"/>
              <a:t>The BGR channels of the image is split into individual planes.</a:t>
            </a:r>
          </a:p>
          <a:p>
            <a:pPr>
              <a:buFont typeface="Arial" panose="020B0604020202020204" pitchFamily="34" charset="0"/>
              <a:buChar char="•"/>
            </a:pPr>
            <a:r>
              <a:rPr lang="pt-BR" b="1" dirty="0"/>
              <a:t>  cv2.merge((b,g,r)) – </a:t>
            </a:r>
            <a:r>
              <a:rPr lang="pt-BR" dirty="0"/>
              <a:t>The individual channels can be merged to form the image.</a:t>
            </a:r>
          </a:p>
          <a:p>
            <a:pPr>
              <a:buFont typeface="Arial" panose="020B0604020202020204" pitchFamily="34" charset="0"/>
              <a:buChar char="•"/>
            </a:pPr>
            <a:r>
              <a:rPr lang="pt-BR" b="1" dirty="0"/>
              <a:t>  ROI – </a:t>
            </a:r>
            <a:r>
              <a:rPr lang="pt-BR" dirty="0"/>
              <a:t>The region of interest is used for the slicing of the image.</a:t>
            </a:r>
            <a:endParaRPr lang="en-US" b="1" dirty="0"/>
          </a:p>
          <a:p>
            <a:pPr marL="0" indent="0">
              <a:buNone/>
            </a:pPr>
            <a:endParaRPr lang="en-US" dirty="0"/>
          </a:p>
          <a:p>
            <a:pPr marL="0" indent="0">
              <a:buNone/>
            </a:pPr>
            <a:endParaRPr lang="en-US" b="1" dirty="0"/>
          </a:p>
          <a:p>
            <a:pPr marL="0" indent="0">
              <a:buNone/>
            </a:pPr>
            <a:endParaRPr lang="en-US" dirty="0"/>
          </a:p>
          <a:p>
            <a:pPr marL="0" indent="0">
              <a:buNone/>
            </a:pPr>
            <a:endParaRPr lang="en-US" dirty="0"/>
          </a:p>
          <a:p>
            <a:pPr marL="0" indent="0">
              <a:buNone/>
            </a:pPr>
            <a:endParaRPr lang="en-IN" dirty="0"/>
          </a:p>
        </p:txBody>
      </p:sp>
      <p:pic>
        <p:nvPicPr>
          <p:cNvPr id="4" name="Picture 3">
            <a:extLst>
              <a:ext uri="{FF2B5EF4-FFF2-40B4-BE49-F238E27FC236}">
                <a16:creationId xmlns:a16="http://schemas.microsoft.com/office/drawing/2014/main" id="{1AAD1A17-20D1-4DE1-AE0F-D8E3CA7E6BAC}"/>
              </a:ext>
            </a:extLst>
          </p:cNvPr>
          <p:cNvPicPr>
            <a:picLocks noChangeAspect="1"/>
          </p:cNvPicPr>
          <p:nvPr/>
        </p:nvPicPr>
        <p:blipFill>
          <a:blip r:embed="rId2"/>
          <a:stretch>
            <a:fillRect/>
          </a:stretch>
        </p:blipFill>
        <p:spPr>
          <a:xfrm>
            <a:off x="10969144" y="0"/>
            <a:ext cx="1222857" cy="1080000"/>
          </a:xfrm>
          <a:prstGeom prst="rect">
            <a:avLst/>
          </a:prstGeom>
        </p:spPr>
      </p:pic>
    </p:spTree>
    <p:extLst>
      <p:ext uri="{BB962C8B-B14F-4D97-AF65-F5344CB8AC3E}">
        <p14:creationId xmlns:p14="http://schemas.microsoft.com/office/powerpoint/2010/main" val="29935431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89825-F4AA-4DAB-9A34-E044780866A0}"/>
              </a:ext>
            </a:extLst>
          </p:cNvPr>
          <p:cNvSpPr>
            <a:spLocks noGrp="1"/>
          </p:cNvSpPr>
          <p:nvPr>
            <p:ph type="title"/>
          </p:nvPr>
        </p:nvSpPr>
        <p:spPr/>
        <p:txBody>
          <a:bodyPr/>
          <a:lstStyle/>
          <a:p>
            <a:r>
              <a:rPr lang="en-IN" sz="3200" dirty="0">
                <a:solidFill>
                  <a:srgbClr val="000000">
                    <a:lumMod val="75000"/>
                    <a:lumOff val="25000"/>
                  </a:srgbClr>
                </a:solidFill>
              </a:rPr>
              <a:t>Image Properties:</a:t>
            </a:r>
            <a:endParaRPr lang="en-IN" dirty="0"/>
          </a:p>
        </p:txBody>
      </p:sp>
      <p:pic>
        <p:nvPicPr>
          <p:cNvPr id="4" name="Picture 3">
            <a:extLst>
              <a:ext uri="{FF2B5EF4-FFF2-40B4-BE49-F238E27FC236}">
                <a16:creationId xmlns:a16="http://schemas.microsoft.com/office/drawing/2014/main" id="{9A1EDC36-CD45-425B-B285-82C5B4E53150}"/>
              </a:ext>
            </a:extLst>
          </p:cNvPr>
          <p:cNvPicPr>
            <a:picLocks noChangeAspect="1"/>
          </p:cNvPicPr>
          <p:nvPr/>
        </p:nvPicPr>
        <p:blipFill>
          <a:blip r:embed="rId2"/>
          <a:stretch>
            <a:fillRect/>
          </a:stretch>
        </p:blipFill>
        <p:spPr>
          <a:xfrm>
            <a:off x="10969144" y="0"/>
            <a:ext cx="1222857" cy="1080000"/>
          </a:xfrm>
          <a:prstGeom prst="rect">
            <a:avLst/>
          </a:prstGeom>
        </p:spPr>
      </p:pic>
      <p:pic>
        <p:nvPicPr>
          <p:cNvPr id="8" name="Content Placeholder 7">
            <a:extLst>
              <a:ext uri="{FF2B5EF4-FFF2-40B4-BE49-F238E27FC236}">
                <a16:creationId xmlns:a16="http://schemas.microsoft.com/office/drawing/2014/main" id="{10F8EB46-B357-4268-A627-48D47D527ECB}"/>
              </a:ext>
            </a:extLst>
          </p:cNvPr>
          <p:cNvPicPr>
            <a:picLocks noGrp="1" noChangeAspect="1"/>
          </p:cNvPicPr>
          <p:nvPr>
            <p:ph idx="1"/>
          </p:nvPr>
        </p:nvPicPr>
        <p:blipFill>
          <a:blip r:embed="rId3"/>
          <a:stretch>
            <a:fillRect/>
          </a:stretch>
        </p:blipFill>
        <p:spPr>
          <a:xfrm>
            <a:off x="1097280" y="2121763"/>
            <a:ext cx="5015407" cy="3950563"/>
          </a:xfrm>
        </p:spPr>
      </p:pic>
    </p:spTree>
    <p:extLst>
      <p:ext uri="{BB962C8B-B14F-4D97-AF65-F5344CB8AC3E}">
        <p14:creationId xmlns:p14="http://schemas.microsoft.com/office/powerpoint/2010/main" val="28746657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9544E-A85A-4BC4-BBD7-39B373D84E87}"/>
              </a:ext>
            </a:extLst>
          </p:cNvPr>
          <p:cNvSpPr>
            <a:spLocks noGrp="1"/>
          </p:cNvSpPr>
          <p:nvPr>
            <p:ph type="title"/>
          </p:nvPr>
        </p:nvSpPr>
        <p:spPr/>
        <p:txBody>
          <a:bodyPr/>
          <a:lstStyle/>
          <a:p>
            <a:r>
              <a:rPr lang="en-IN" dirty="0"/>
              <a:t>IMAGE PROCESSING</a:t>
            </a:r>
            <a:br>
              <a:rPr lang="en-IN" dirty="0"/>
            </a:br>
            <a:r>
              <a:rPr lang="en-IN" sz="3200" dirty="0">
                <a:solidFill>
                  <a:srgbClr val="000000">
                    <a:lumMod val="75000"/>
                    <a:lumOff val="25000"/>
                  </a:srgbClr>
                </a:solidFill>
              </a:rPr>
              <a:t>Arithmetic Operations On Images:</a:t>
            </a:r>
            <a:endParaRPr lang="en-IN" dirty="0"/>
          </a:p>
        </p:txBody>
      </p:sp>
      <p:sp>
        <p:nvSpPr>
          <p:cNvPr id="5" name="Content Placeholder 4">
            <a:extLst>
              <a:ext uri="{FF2B5EF4-FFF2-40B4-BE49-F238E27FC236}">
                <a16:creationId xmlns:a16="http://schemas.microsoft.com/office/drawing/2014/main" id="{DC9EA669-0AF1-44C2-AEEC-EC9776049D00}"/>
              </a:ext>
            </a:extLst>
          </p:cNvPr>
          <p:cNvSpPr>
            <a:spLocks noGrp="1"/>
          </p:cNvSpPr>
          <p:nvPr>
            <p:ph sz="half" idx="1"/>
          </p:nvPr>
        </p:nvSpPr>
        <p:spPr/>
        <p:txBody>
          <a:bodyPr/>
          <a:lstStyle/>
          <a:p>
            <a:r>
              <a:rPr lang="en-IN" dirty="0"/>
              <a:t>Image Addition</a:t>
            </a:r>
          </a:p>
        </p:txBody>
      </p:sp>
      <p:sp>
        <p:nvSpPr>
          <p:cNvPr id="6" name="Content Placeholder 5">
            <a:extLst>
              <a:ext uri="{FF2B5EF4-FFF2-40B4-BE49-F238E27FC236}">
                <a16:creationId xmlns:a16="http://schemas.microsoft.com/office/drawing/2014/main" id="{389F0AA3-D110-45F7-A7EC-D33DC43A5928}"/>
              </a:ext>
            </a:extLst>
          </p:cNvPr>
          <p:cNvSpPr>
            <a:spLocks noGrp="1"/>
          </p:cNvSpPr>
          <p:nvPr>
            <p:ph sz="half" idx="2"/>
          </p:nvPr>
        </p:nvSpPr>
        <p:spPr/>
        <p:txBody>
          <a:bodyPr/>
          <a:lstStyle/>
          <a:p>
            <a:r>
              <a:rPr lang="en-IN" dirty="0"/>
              <a:t>Bitwise Operation</a:t>
            </a:r>
          </a:p>
        </p:txBody>
      </p:sp>
      <p:pic>
        <p:nvPicPr>
          <p:cNvPr id="4" name="Picture 3">
            <a:extLst>
              <a:ext uri="{FF2B5EF4-FFF2-40B4-BE49-F238E27FC236}">
                <a16:creationId xmlns:a16="http://schemas.microsoft.com/office/drawing/2014/main" id="{33A065D6-E294-46F5-B033-A5B1D8B95655}"/>
              </a:ext>
            </a:extLst>
          </p:cNvPr>
          <p:cNvPicPr>
            <a:picLocks noChangeAspect="1"/>
          </p:cNvPicPr>
          <p:nvPr/>
        </p:nvPicPr>
        <p:blipFill>
          <a:blip r:embed="rId2"/>
          <a:stretch>
            <a:fillRect/>
          </a:stretch>
        </p:blipFill>
        <p:spPr>
          <a:xfrm>
            <a:off x="10969144" y="0"/>
            <a:ext cx="1222857" cy="1080000"/>
          </a:xfrm>
          <a:prstGeom prst="rect">
            <a:avLst/>
          </a:prstGeom>
        </p:spPr>
      </p:pic>
      <p:pic>
        <p:nvPicPr>
          <p:cNvPr id="12" name="Picture 11">
            <a:extLst>
              <a:ext uri="{FF2B5EF4-FFF2-40B4-BE49-F238E27FC236}">
                <a16:creationId xmlns:a16="http://schemas.microsoft.com/office/drawing/2014/main" id="{3D257EB9-5AA3-47CE-BCE6-F4F128E8418B}"/>
              </a:ext>
            </a:extLst>
          </p:cNvPr>
          <p:cNvPicPr>
            <a:picLocks noChangeAspect="1"/>
          </p:cNvPicPr>
          <p:nvPr/>
        </p:nvPicPr>
        <p:blipFill>
          <a:blip r:embed="rId3"/>
          <a:stretch>
            <a:fillRect/>
          </a:stretch>
        </p:blipFill>
        <p:spPr>
          <a:xfrm>
            <a:off x="6059018" y="2768069"/>
            <a:ext cx="5096662" cy="2453853"/>
          </a:xfrm>
          <a:prstGeom prst="rect">
            <a:avLst/>
          </a:prstGeom>
        </p:spPr>
      </p:pic>
      <p:pic>
        <p:nvPicPr>
          <p:cNvPr id="14" name="Picture 13">
            <a:extLst>
              <a:ext uri="{FF2B5EF4-FFF2-40B4-BE49-F238E27FC236}">
                <a16:creationId xmlns:a16="http://schemas.microsoft.com/office/drawing/2014/main" id="{4161FE57-7971-4720-A2E5-C2F90D933B23}"/>
              </a:ext>
            </a:extLst>
          </p:cNvPr>
          <p:cNvPicPr>
            <a:picLocks noChangeAspect="1"/>
          </p:cNvPicPr>
          <p:nvPr/>
        </p:nvPicPr>
        <p:blipFill>
          <a:blip r:embed="rId4"/>
          <a:stretch>
            <a:fillRect/>
          </a:stretch>
        </p:blipFill>
        <p:spPr>
          <a:xfrm>
            <a:off x="671216" y="2768069"/>
            <a:ext cx="5004841" cy="2453853"/>
          </a:xfrm>
          <a:prstGeom prst="rect">
            <a:avLst/>
          </a:prstGeom>
        </p:spPr>
      </p:pic>
    </p:spTree>
    <p:extLst>
      <p:ext uri="{BB962C8B-B14F-4D97-AF65-F5344CB8AC3E}">
        <p14:creationId xmlns:p14="http://schemas.microsoft.com/office/powerpoint/2010/main" val="4397578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48FBB-56B2-4DE9-B282-BE3DBF7AE376}"/>
              </a:ext>
            </a:extLst>
          </p:cNvPr>
          <p:cNvSpPr>
            <a:spLocks noGrp="1"/>
          </p:cNvSpPr>
          <p:nvPr>
            <p:ph type="title"/>
          </p:nvPr>
        </p:nvSpPr>
        <p:spPr/>
        <p:txBody>
          <a:bodyPr/>
          <a:lstStyle/>
          <a:p>
            <a:r>
              <a:rPr lang="en-IN" sz="3200" dirty="0">
                <a:solidFill>
                  <a:srgbClr val="000000">
                    <a:lumMod val="75000"/>
                    <a:lumOff val="25000"/>
                  </a:srgbClr>
                </a:solidFill>
              </a:rPr>
              <a:t>Arithmetic Operations On Images:</a:t>
            </a:r>
            <a:endParaRPr lang="en-IN" dirty="0"/>
          </a:p>
        </p:txBody>
      </p:sp>
      <p:sp>
        <p:nvSpPr>
          <p:cNvPr id="3" name="Content Placeholder 2">
            <a:extLst>
              <a:ext uri="{FF2B5EF4-FFF2-40B4-BE49-F238E27FC236}">
                <a16:creationId xmlns:a16="http://schemas.microsoft.com/office/drawing/2014/main" id="{BAD26F03-6E9E-4FDB-BAB0-115A0C3FDB6C}"/>
              </a:ext>
            </a:extLst>
          </p:cNvPr>
          <p:cNvSpPr>
            <a:spLocks noGrp="1"/>
          </p:cNvSpPr>
          <p:nvPr>
            <p:ph sz="half" idx="1"/>
          </p:nvPr>
        </p:nvSpPr>
        <p:spPr/>
        <p:txBody>
          <a:bodyPr/>
          <a:lstStyle/>
          <a:p>
            <a:r>
              <a:rPr lang="en-IN" dirty="0"/>
              <a:t>Output</a:t>
            </a:r>
          </a:p>
          <a:p>
            <a:endParaRPr lang="en-IN" dirty="0"/>
          </a:p>
        </p:txBody>
      </p:sp>
      <p:sp>
        <p:nvSpPr>
          <p:cNvPr id="4" name="Content Placeholder 3">
            <a:extLst>
              <a:ext uri="{FF2B5EF4-FFF2-40B4-BE49-F238E27FC236}">
                <a16:creationId xmlns:a16="http://schemas.microsoft.com/office/drawing/2014/main" id="{7F9099EB-F4FA-436E-A807-E7720FFC56EF}"/>
              </a:ext>
            </a:extLst>
          </p:cNvPr>
          <p:cNvSpPr>
            <a:spLocks noGrp="1"/>
          </p:cNvSpPr>
          <p:nvPr>
            <p:ph sz="half" idx="2"/>
          </p:nvPr>
        </p:nvSpPr>
        <p:spPr/>
        <p:txBody>
          <a:bodyPr/>
          <a:lstStyle/>
          <a:p>
            <a:r>
              <a:rPr lang="en-IN" dirty="0"/>
              <a:t>Output</a:t>
            </a:r>
          </a:p>
        </p:txBody>
      </p:sp>
      <p:pic>
        <p:nvPicPr>
          <p:cNvPr id="8" name="Picture 7">
            <a:extLst>
              <a:ext uri="{FF2B5EF4-FFF2-40B4-BE49-F238E27FC236}">
                <a16:creationId xmlns:a16="http://schemas.microsoft.com/office/drawing/2014/main" id="{D4B54917-550E-41BC-A22C-89FB8396483E}"/>
              </a:ext>
            </a:extLst>
          </p:cNvPr>
          <p:cNvPicPr>
            <a:picLocks noChangeAspect="1"/>
          </p:cNvPicPr>
          <p:nvPr/>
        </p:nvPicPr>
        <p:blipFill>
          <a:blip r:embed="rId2"/>
          <a:stretch>
            <a:fillRect/>
          </a:stretch>
        </p:blipFill>
        <p:spPr>
          <a:xfrm>
            <a:off x="6664763" y="2889436"/>
            <a:ext cx="5058275" cy="2568398"/>
          </a:xfrm>
          <a:prstGeom prst="rect">
            <a:avLst/>
          </a:prstGeom>
        </p:spPr>
      </p:pic>
      <p:pic>
        <p:nvPicPr>
          <p:cNvPr id="10" name="Picture 9">
            <a:extLst>
              <a:ext uri="{FF2B5EF4-FFF2-40B4-BE49-F238E27FC236}">
                <a16:creationId xmlns:a16="http://schemas.microsoft.com/office/drawing/2014/main" id="{00666E33-9FC1-49D3-BF39-153291BFA4E8}"/>
              </a:ext>
            </a:extLst>
          </p:cNvPr>
          <p:cNvPicPr>
            <a:picLocks noChangeAspect="1"/>
          </p:cNvPicPr>
          <p:nvPr/>
        </p:nvPicPr>
        <p:blipFill>
          <a:blip r:embed="rId3"/>
          <a:stretch>
            <a:fillRect/>
          </a:stretch>
        </p:blipFill>
        <p:spPr>
          <a:xfrm>
            <a:off x="1097280" y="2889436"/>
            <a:ext cx="4639736" cy="2583983"/>
          </a:xfrm>
          <a:prstGeom prst="rect">
            <a:avLst/>
          </a:prstGeom>
        </p:spPr>
      </p:pic>
      <p:pic>
        <p:nvPicPr>
          <p:cNvPr id="11" name="Picture 10">
            <a:extLst>
              <a:ext uri="{FF2B5EF4-FFF2-40B4-BE49-F238E27FC236}">
                <a16:creationId xmlns:a16="http://schemas.microsoft.com/office/drawing/2014/main" id="{EBF7D5BE-7E31-4CD3-892A-F62B2B13EE0D}"/>
              </a:ext>
            </a:extLst>
          </p:cNvPr>
          <p:cNvPicPr>
            <a:picLocks noChangeAspect="1"/>
          </p:cNvPicPr>
          <p:nvPr/>
        </p:nvPicPr>
        <p:blipFill>
          <a:blip r:embed="rId4"/>
          <a:stretch>
            <a:fillRect/>
          </a:stretch>
        </p:blipFill>
        <p:spPr>
          <a:xfrm>
            <a:off x="10969144" y="0"/>
            <a:ext cx="1222857" cy="1080000"/>
          </a:xfrm>
          <a:prstGeom prst="rect">
            <a:avLst/>
          </a:prstGeom>
        </p:spPr>
      </p:pic>
    </p:spTree>
    <p:extLst>
      <p:ext uri="{BB962C8B-B14F-4D97-AF65-F5344CB8AC3E}">
        <p14:creationId xmlns:p14="http://schemas.microsoft.com/office/powerpoint/2010/main" val="2586404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1097280" y="286603"/>
            <a:ext cx="10058400" cy="1450757"/>
          </a:xfrm>
        </p:spPr>
        <p:txBody>
          <a:bodyPr>
            <a:normAutofit/>
          </a:bodyPr>
          <a:lstStyle/>
          <a:p>
            <a:r>
              <a:rPr lang="en-US" dirty="0"/>
              <a:t>OVERVIEW</a:t>
            </a:r>
          </a:p>
        </p:txBody>
      </p:sp>
      <p:sp>
        <p:nvSpPr>
          <p:cNvPr id="5" name="Content Placeholder 4">
            <a:extLst>
              <a:ext uri="{FF2B5EF4-FFF2-40B4-BE49-F238E27FC236}">
                <a16:creationId xmlns:a16="http://schemas.microsoft.com/office/drawing/2014/main" id="{F4C178BE-8B45-416C-B77B-BE115870850F}"/>
              </a:ext>
            </a:extLst>
          </p:cNvPr>
          <p:cNvSpPr>
            <a:spLocks noGrp="1"/>
          </p:cNvSpPr>
          <p:nvPr>
            <p:ph idx="1"/>
          </p:nvPr>
        </p:nvSpPr>
        <p:spPr/>
        <p:txBody>
          <a:bodyPr/>
          <a:lstStyle/>
          <a:p>
            <a:pPr>
              <a:buFont typeface="Arial" panose="020B0604020202020204" pitchFamily="34" charset="0"/>
              <a:buChar char="•"/>
            </a:pPr>
            <a:r>
              <a:rPr lang="en-US" dirty="0"/>
              <a:t>  Introduction</a:t>
            </a:r>
          </a:p>
          <a:p>
            <a:pPr>
              <a:buFont typeface="Arial" panose="020B0604020202020204" pitchFamily="34" charset="0"/>
              <a:buChar char="•"/>
            </a:pPr>
            <a:r>
              <a:rPr lang="en-US" dirty="0"/>
              <a:t>  Image</a:t>
            </a:r>
          </a:p>
          <a:p>
            <a:pPr>
              <a:buFont typeface="Arial" panose="020B0604020202020204" pitchFamily="34" charset="0"/>
              <a:buChar char="•"/>
            </a:pPr>
            <a:r>
              <a:rPr lang="en-US" dirty="0"/>
              <a:t>  Installation</a:t>
            </a:r>
          </a:p>
          <a:p>
            <a:pPr>
              <a:buFont typeface="Arial" panose="020B0604020202020204" pitchFamily="34" charset="0"/>
              <a:buChar char="•"/>
            </a:pPr>
            <a:r>
              <a:rPr lang="en-US" dirty="0"/>
              <a:t>  Image Processing</a:t>
            </a:r>
          </a:p>
          <a:p>
            <a:pPr>
              <a:buFont typeface="Arial" panose="020B0604020202020204" pitchFamily="34" charset="0"/>
              <a:buChar char="•"/>
            </a:pPr>
            <a:r>
              <a:rPr lang="en-US" dirty="0"/>
              <a:t>  Video Processing</a:t>
            </a:r>
          </a:p>
          <a:p>
            <a:pPr>
              <a:buFont typeface="Arial" panose="020B0604020202020204" pitchFamily="34" charset="0"/>
              <a:buChar char="•"/>
            </a:pPr>
            <a:r>
              <a:rPr lang="en-US" dirty="0"/>
              <a:t>  Object Detection</a:t>
            </a:r>
          </a:p>
          <a:p>
            <a:pPr>
              <a:buFont typeface="Arial" panose="020B0604020202020204" pitchFamily="34" charset="0"/>
              <a:buChar char="•"/>
            </a:pPr>
            <a:r>
              <a:rPr lang="en-US" dirty="0"/>
              <a:t>  References</a:t>
            </a:r>
            <a:endParaRPr lang="en-IN" dirty="0"/>
          </a:p>
          <a:p>
            <a:pPr marL="0" indent="0">
              <a:buNone/>
            </a:pPr>
            <a:endParaRPr lang="en-US" dirty="0"/>
          </a:p>
        </p:txBody>
      </p:sp>
      <p:pic>
        <p:nvPicPr>
          <p:cNvPr id="6" name="Picture 5">
            <a:extLst>
              <a:ext uri="{FF2B5EF4-FFF2-40B4-BE49-F238E27FC236}">
                <a16:creationId xmlns:a16="http://schemas.microsoft.com/office/drawing/2014/main" id="{6E10DE3E-9B2B-4692-A5D8-888DBC3BFA94}"/>
              </a:ext>
            </a:extLst>
          </p:cNvPr>
          <p:cNvPicPr>
            <a:picLocks noChangeAspect="1"/>
          </p:cNvPicPr>
          <p:nvPr/>
        </p:nvPicPr>
        <p:blipFill>
          <a:blip r:embed="rId3"/>
          <a:stretch>
            <a:fillRect/>
          </a:stretch>
        </p:blipFill>
        <p:spPr>
          <a:xfrm>
            <a:off x="10969144" y="0"/>
            <a:ext cx="1222857" cy="1080000"/>
          </a:xfrm>
          <a:prstGeom prst="rect">
            <a:avLst/>
          </a:prstGeom>
        </p:spPr>
      </p:pic>
    </p:spTree>
    <p:extLst>
      <p:ext uri="{BB962C8B-B14F-4D97-AF65-F5344CB8AC3E}">
        <p14:creationId xmlns:p14="http://schemas.microsoft.com/office/powerpoint/2010/main" val="2655225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79A4B-4798-4914-BAF2-352F213BED13}"/>
              </a:ext>
            </a:extLst>
          </p:cNvPr>
          <p:cNvSpPr>
            <a:spLocks noGrp="1"/>
          </p:cNvSpPr>
          <p:nvPr>
            <p:ph type="title"/>
          </p:nvPr>
        </p:nvSpPr>
        <p:spPr/>
        <p:txBody>
          <a:bodyPr/>
          <a:lstStyle/>
          <a:p>
            <a:r>
              <a:rPr lang="en-IN" dirty="0"/>
              <a:t>VIDEO PROCESSING</a:t>
            </a:r>
            <a:br>
              <a:rPr lang="en-IN" dirty="0"/>
            </a:br>
            <a:r>
              <a:rPr lang="en-IN" dirty="0">
                <a:solidFill>
                  <a:srgbClr val="000000">
                    <a:lumMod val="75000"/>
                    <a:lumOff val="25000"/>
                  </a:srgbClr>
                </a:solidFill>
              </a:rPr>
              <a:t> </a:t>
            </a:r>
            <a:r>
              <a:rPr lang="en-IN" sz="3200" dirty="0">
                <a:solidFill>
                  <a:srgbClr val="000000">
                    <a:lumMod val="75000"/>
                    <a:lumOff val="25000"/>
                  </a:srgbClr>
                </a:solidFill>
              </a:rPr>
              <a:t>Read and Show a Video:</a:t>
            </a:r>
            <a:endParaRPr lang="en-IN" dirty="0"/>
          </a:p>
        </p:txBody>
      </p:sp>
      <p:sp>
        <p:nvSpPr>
          <p:cNvPr id="6" name="Content Placeholder 5">
            <a:extLst>
              <a:ext uri="{FF2B5EF4-FFF2-40B4-BE49-F238E27FC236}">
                <a16:creationId xmlns:a16="http://schemas.microsoft.com/office/drawing/2014/main" id="{C821EACC-54AB-4187-BF5D-B9782444FB6C}"/>
              </a:ext>
            </a:extLst>
          </p:cNvPr>
          <p:cNvSpPr>
            <a:spLocks noGrp="1"/>
          </p:cNvSpPr>
          <p:nvPr>
            <p:ph idx="1"/>
          </p:nvPr>
        </p:nvSpPr>
        <p:spPr/>
        <p:txBody>
          <a:bodyPr/>
          <a:lstStyle/>
          <a:p>
            <a:pPr>
              <a:buFont typeface="Arial" panose="020B0604020202020204" pitchFamily="34" charset="0"/>
              <a:buChar char="•"/>
            </a:pPr>
            <a:r>
              <a:rPr lang="en-US" b="1" dirty="0"/>
              <a:t>  cv2.VideoCapture() </a:t>
            </a:r>
            <a:r>
              <a:rPr lang="en-US" dirty="0"/>
              <a:t>- object to capture the video. Returns True if video is read correctly.</a:t>
            </a:r>
          </a:p>
          <a:p>
            <a:pPr>
              <a:buFont typeface="Arial" panose="020B0604020202020204" pitchFamily="34" charset="0"/>
              <a:buChar char="•"/>
            </a:pPr>
            <a:r>
              <a:rPr lang="en-US" b="1" dirty="0"/>
              <a:t>  cap.read() </a:t>
            </a:r>
            <a:r>
              <a:rPr lang="en-US" dirty="0"/>
              <a:t>- returns a bool (True/False) value, whether the frame can be read or not. Second returned value (frame in this case) is the actual frame (if True)</a:t>
            </a:r>
          </a:p>
          <a:p>
            <a:pPr>
              <a:buFont typeface="Arial" panose="020B0604020202020204" pitchFamily="34" charset="0"/>
              <a:buChar char="•"/>
            </a:pPr>
            <a:r>
              <a:rPr lang="en-US" b="1" dirty="0"/>
              <a:t>  cv2.cvtColor(frame, cv2.COLOR_BGR2GRAY) </a:t>
            </a:r>
            <a:r>
              <a:rPr lang="en-US" dirty="0"/>
              <a:t>- this is our OpenCV operation where we are converting our frame from BGR to a grayscale frame.</a:t>
            </a:r>
          </a:p>
          <a:p>
            <a:pPr>
              <a:buFont typeface="Arial" panose="020B0604020202020204" pitchFamily="34" charset="0"/>
              <a:buChar char="•"/>
            </a:pPr>
            <a:r>
              <a:rPr lang="en-US" b="1" dirty="0"/>
              <a:t>  cv2.VideoCapture(</a:t>
            </a:r>
            <a:r>
              <a:rPr lang="en-IN" dirty="0"/>
              <a:t>"FILE_NAME.mp4"</a:t>
            </a:r>
            <a:r>
              <a:rPr lang="en-US" b="1" dirty="0"/>
              <a:t>)</a:t>
            </a:r>
            <a:r>
              <a:rPr lang="en-US" dirty="0"/>
              <a:t>- instead of capturing from a camera, you can directly read the video file saved on your disk as well.</a:t>
            </a:r>
            <a:endParaRPr lang="en-IN" dirty="0"/>
          </a:p>
        </p:txBody>
      </p:sp>
      <p:pic>
        <p:nvPicPr>
          <p:cNvPr id="5" name="Picture 4">
            <a:extLst>
              <a:ext uri="{FF2B5EF4-FFF2-40B4-BE49-F238E27FC236}">
                <a16:creationId xmlns:a16="http://schemas.microsoft.com/office/drawing/2014/main" id="{3A6F5C77-63E0-4BE8-B96B-F91DE5345299}"/>
              </a:ext>
            </a:extLst>
          </p:cNvPr>
          <p:cNvPicPr>
            <a:picLocks noChangeAspect="1"/>
          </p:cNvPicPr>
          <p:nvPr/>
        </p:nvPicPr>
        <p:blipFill>
          <a:blip r:embed="rId2"/>
          <a:stretch>
            <a:fillRect/>
          </a:stretch>
        </p:blipFill>
        <p:spPr>
          <a:xfrm>
            <a:off x="10969144" y="0"/>
            <a:ext cx="1222857" cy="1080000"/>
          </a:xfrm>
          <a:prstGeom prst="rect">
            <a:avLst/>
          </a:prstGeom>
        </p:spPr>
      </p:pic>
    </p:spTree>
    <p:extLst>
      <p:ext uri="{BB962C8B-B14F-4D97-AF65-F5344CB8AC3E}">
        <p14:creationId xmlns:p14="http://schemas.microsoft.com/office/powerpoint/2010/main" val="5159793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F0A86-1747-4824-8FBE-54BCAC9B6CE1}"/>
              </a:ext>
            </a:extLst>
          </p:cNvPr>
          <p:cNvSpPr>
            <a:spLocks noGrp="1"/>
          </p:cNvSpPr>
          <p:nvPr>
            <p:ph type="title"/>
          </p:nvPr>
        </p:nvSpPr>
        <p:spPr/>
        <p:txBody>
          <a:bodyPr/>
          <a:lstStyle/>
          <a:p>
            <a:r>
              <a:rPr lang="en-IN" sz="3200" dirty="0">
                <a:solidFill>
                  <a:srgbClr val="000000">
                    <a:lumMod val="75000"/>
                    <a:lumOff val="25000"/>
                  </a:srgbClr>
                </a:solidFill>
              </a:rPr>
              <a:t>Read and Show a Video:</a:t>
            </a:r>
            <a:endParaRPr lang="en-IN" dirty="0"/>
          </a:p>
        </p:txBody>
      </p:sp>
      <p:pic>
        <p:nvPicPr>
          <p:cNvPr id="6" name="Content Placeholder 5">
            <a:extLst>
              <a:ext uri="{FF2B5EF4-FFF2-40B4-BE49-F238E27FC236}">
                <a16:creationId xmlns:a16="http://schemas.microsoft.com/office/drawing/2014/main" id="{5563C853-E1F4-4EAC-ACDF-B75AEE99A17E}"/>
              </a:ext>
            </a:extLst>
          </p:cNvPr>
          <p:cNvPicPr>
            <a:picLocks noGrp="1" noChangeAspect="1"/>
          </p:cNvPicPr>
          <p:nvPr>
            <p:ph idx="1"/>
          </p:nvPr>
        </p:nvPicPr>
        <p:blipFill>
          <a:blip r:embed="rId2"/>
          <a:stretch>
            <a:fillRect/>
          </a:stretch>
        </p:blipFill>
        <p:spPr>
          <a:xfrm>
            <a:off x="1096963" y="2288155"/>
            <a:ext cx="10058400" cy="3400878"/>
          </a:xfrm>
        </p:spPr>
      </p:pic>
      <p:pic>
        <p:nvPicPr>
          <p:cNvPr id="4" name="Picture 3">
            <a:extLst>
              <a:ext uri="{FF2B5EF4-FFF2-40B4-BE49-F238E27FC236}">
                <a16:creationId xmlns:a16="http://schemas.microsoft.com/office/drawing/2014/main" id="{81DD83F1-CF79-46ED-A476-9435F2277160}"/>
              </a:ext>
            </a:extLst>
          </p:cNvPr>
          <p:cNvPicPr>
            <a:picLocks noChangeAspect="1"/>
          </p:cNvPicPr>
          <p:nvPr/>
        </p:nvPicPr>
        <p:blipFill>
          <a:blip r:embed="rId3"/>
          <a:stretch>
            <a:fillRect/>
          </a:stretch>
        </p:blipFill>
        <p:spPr>
          <a:xfrm>
            <a:off x="10969144" y="0"/>
            <a:ext cx="1222857" cy="1080000"/>
          </a:xfrm>
          <a:prstGeom prst="rect">
            <a:avLst/>
          </a:prstGeom>
        </p:spPr>
      </p:pic>
    </p:spTree>
    <p:extLst>
      <p:ext uri="{BB962C8B-B14F-4D97-AF65-F5344CB8AC3E}">
        <p14:creationId xmlns:p14="http://schemas.microsoft.com/office/powerpoint/2010/main" val="65891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71965-217A-4E6F-922F-44C839F84027}"/>
              </a:ext>
            </a:extLst>
          </p:cNvPr>
          <p:cNvSpPr>
            <a:spLocks noGrp="1"/>
          </p:cNvSpPr>
          <p:nvPr>
            <p:ph type="title"/>
          </p:nvPr>
        </p:nvSpPr>
        <p:spPr/>
        <p:txBody>
          <a:bodyPr/>
          <a:lstStyle/>
          <a:p>
            <a:r>
              <a:rPr lang="en-US" dirty="0"/>
              <a:t>VIDEO PROCESSING</a:t>
            </a:r>
            <a:br>
              <a:rPr lang="en-US" dirty="0"/>
            </a:br>
            <a:r>
              <a:rPr lang="en-IN" sz="3200" dirty="0">
                <a:solidFill>
                  <a:srgbClr val="000000">
                    <a:lumMod val="75000"/>
                    <a:lumOff val="25000"/>
                  </a:srgbClr>
                </a:solidFill>
              </a:rPr>
              <a:t>Canny Edge Detector:</a:t>
            </a:r>
            <a:endParaRPr lang="en-IN" dirty="0"/>
          </a:p>
        </p:txBody>
      </p:sp>
      <p:sp>
        <p:nvSpPr>
          <p:cNvPr id="3" name="Content Placeholder 2">
            <a:extLst>
              <a:ext uri="{FF2B5EF4-FFF2-40B4-BE49-F238E27FC236}">
                <a16:creationId xmlns:a16="http://schemas.microsoft.com/office/drawing/2014/main" id="{3889C6C1-C3CD-45A8-9B28-FF52AB9F88CD}"/>
              </a:ext>
            </a:extLst>
          </p:cNvPr>
          <p:cNvSpPr>
            <a:spLocks noGrp="1"/>
          </p:cNvSpPr>
          <p:nvPr>
            <p:ph idx="1"/>
          </p:nvPr>
        </p:nvSpPr>
        <p:spPr/>
        <p:txBody>
          <a:bodyPr>
            <a:normAutofit fontScale="92500" lnSpcReduction="20000"/>
          </a:bodyPr>
          <a:lstStyle/>
          <a:p>
            <a:pPr>
              <a:buFont typeface="Arial" panose="020B0604020202020204" pitchFamily="34" charset="0"/>
              <a:buChar char="•"/>
            </a:pPr>
            <a:r>
              <a:rPr lang="en-US" dirty="0"/>
              <a:t>  It is a popular edge detection algorithm.</a:t>
            </a:r>
          </a:p>
          <a:p>
            <a:pPr>
              <a:buFont typeface="Arial" panose="020B0604020202020204" pitchFamily="34" charset="0"/>
              <a:buChar char="•"/>
            </a:pPr>
            <a:r>
              <a:rPr lang="en-US" dirty="0"/>
              <a:t>  It is a multi-stage algorithm and we will go through each stage.</a:t>
            </a:r>
          </a:p>
          <a:p>
            <a:pPr>
              <a:buFont typeface="Arial" panose="020B0604020202020204" pitchFamily="34" charset="0"/>
              <a:buChar char="•"/>
            </a:pPr>
            <a:r>
              <a:rPr lang="en-US" dirty="0"/>
              <a:t>  Noise Reduction.</a:t>
            </a:r>
          </a:p>
          <a:p>
            <a:pPr>
              <a:buFont typeface="Arial" panose="020B0604020202020204" pitchFamily="34" charset="0"/>
              <a:buChar char="•"/>
            </a:pPr>
            <a:r>
              <a:rPr lang="en-US" dirty="0"/>
              <a:t>  Since edge detection is susceptible to noise in the image, the first step is to remove the noise in the image with a 5x5 Gaussian filter.</a:t>
            </a:r>
          </a:p>
          <a:p>
            <a:pPr>
              <a:buFont typeface="Arial" panose="020B0604020202020204" pitchFamily="34" charset="0"/>
              <a:buChar char="•"/>
            </a:pPr>
            <a:r>
              <a:rPr lang="en-US" dirty="0"/>
              <a:t>  Finds Intensity Gradient of the Image.</a:t>
            </a:r>
          </a:p>
          <a:p>
            <a:pPr>
              <a:buFont typeface="Arial" panose="020B0604020202020204" pitchFamily="34" charset="0"/>
              <a:buChar char="•"/>
            </a:pPr>
            <a:r>
              <a:rPr lang="en-US" dirty="0"/>
              <a:t>  Performs Non-maximum Suppression - very important algorithm also used in DNN Object Detection algorithms.</a:t>
            </a:r>
          </a:p>
          <a:p>
            <a:pPr>
              <a:buFont typeface="Arial" panose="020B0604020202020204" pitchFamily="34" charset="0"/>
              <a:buChar char="•"/>
            </a:pPr>
            <a:r>
              <a:rPr lang="en-US" dirty="0"/>
              <a:t>  Hysteresis Thresholding.</a:t>
            </a:r>
          </a:p>
          <a:p>
            <a:endParaRPr lang="en-IN" dirty="0"/>
          </a:p>
        </p:txBody>
      </p:sp>
      <p:pic>
        <p:nvPicPr>
          <p:cNvPr id="4" name="Picture 3">
            <a:extLst>
              <a:ext uri="{FF2B5EF4-FFF2-40B4-BE49-F238E27FC236}">
                <a16:creationId xmlns:a16="http://schemas.microsoft.com/office/drawing/2014/main" id="{74D56CB2-EF3A-4846-9C57-83063588A420}"/>
              </a:ext>
            </a:extLst>
          </p:cNvPr>
          <p:cNvPicPr>
            <a:picLocks noChangeAspect="1"/>
          </p:cNvPicPr>
          <p:nvPr/>
        </p:nvPicPr>
        <p:blipFill>
          <a:blip r:embed="rId2"/>
          <a:stretch>
            <a:fillRect/>
          </a:stretch>
        </p:blipFill>
        <p:spPr>
          <a:xfrm>
            <a:off x="10969144" y="0"/>
            <a:ext cx="1222857" cy="1080000"/>
          </a:xfrm>
          <a:prstGeom prst="rect">
            <a:avLst/>
          </a:prstGeom>
        </p:spPr>
      </p:pic>
    </p:spTree>
    <p:extLst>
      <p:ext uri="{BB962C8B-B14F-4D97-AF65-F5344CB8AC3E}">
        <p14:creationId xmlns:p14="http://schemas.microsoft.com/office/powerpoint/2010/main" val="36242412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F86-F6C6-40A5-82E6-64FAB1D88918}"/>
              </a:ext>
            </a:extLst>
          </p:cNvPr>
          <p:cNvSpPr>
            <a:spLocks noGrp="1"/>
          </p:cNvSpPr>
          <p:nvPr>
            <p:ph type="title"/>
          </p:nvPr>
        </p:nvSpPr>
        <p:spPr/>
        <p:txBody>
          <a:bodyPr/>
          <a:lstStyle/>
          <a:p>
            <a:r>
              <a:rPr lang="en-IN" sz="3200" dirty="0">
                <a:solidFill>
                  <a:srgbClr val="000000">
                    <a:lumMod val="75000"/>
                    <a:lumOff val="25000"/>
                  </a:srgbClr>
                </a:solidFill>
              </a:rPr>
              <a:t>Canny Edge Detector:</a:t>
            </a:r>
            <a:endParaRPr lang="en-IN" dirty="0"/>
          </a:p>
        </p:txBody>
      </p:sp>
      <p:pic>
        <p:nvPicPr>
          <p:cNvPr id="6" name="Content Placeholder 5">
            <a:extLst>
              <a:ext uri="{FF2B5EF4-FFF2-40B4-BE49-F238E27FC236}">
                <a16:creationId xmlns:a16="http://schemas.microsoft.com/office/drawing/2014/main" id="{87A8BC12-3794-4D91-BA3D-1624E940184D}"/>
              </a:ext>
            </a:extLst>
          </p:cNvPr>
          <p:cNvPicPr>
            <a:picLocks noGrp="1" noChangeAspect="1"/>
          </p:cNvPicPr>
          <p:nvPr>
            <p:ph sz="half" idx="1"/>
          </p:nvPr>
        </p:nvPicPr>
        <p:blipFill>
          <a:blip r:embed="rId2"/>
          <a:stretch>
            <a:fillRect/>
          </a:stretch>
        </p:blipFill>
        <p:spPr>
          <a:xfrm>
            <a:off x="6627751" y="2219417"/>
            <a:ext cx="4640262" cy="3602700"/>
          </a:xfrm>
        </p:spPr>
      </p:pic>
      <p:pic>
        <p:nvPicPr>
          <p:cNvPr id="9" name="Content Placeholder 8">
            <a:extLst>
              <a:ext uri="{FF2B5EF4-FFF2-40B4-BE49-F238E27FC236}">
                <a16:creationId xmlns:a16="http://schemas.microsoft.com/office/drawing/2014/main" id="{9557B206-7F51-4660-921B-33E250553ED4}"/>
              </a:ext>
            </a:extLst>
          </p:cNvPr>
          <p:cNvPicPr>
            <a:picLocks noGrp="1" noChangeAspect="1"/>
          </p:cNvPicPr>
          <p:nvPr>
            <p:ph sz="half" idx="2"/>
          </p:nvPr>
        </p:nvPicPr>
        <p:blipFill>
          <a:blip r:embed="rId3"/>
          <a:stretch>
            <a:fillRect/>
          </a:stretch>
        </p:blipFill>
        <p:spPr>
          <a:xfrm>
            <a:off x="668568" y="2219417"/>
            <a:ext cx="5329007" cy="3675447"/>
          </a:xfrm>
        </p:spPr>
      </p:pic>
      <p:pic>
        <p:nvPicPr>
          <p:cNvPr id="4" name="Picture 3">
            <a:extLst>
              <a:ext uri="{FF2B5EF4-FFF2-40B4-BE49-F238E27FC236}">
                <a16:creationId xmlns:a16="http://schemas.microsoft.com/office/drawing/2014/main" id="{3400B499-75E8-4739-B6A0-DD3236FE1A8D}"/>
              </a:ext>
            </a:extLst>
          </p:cNvPr>
          <p:cNvPicPr>
            <a:picLocks noChangeAspect="1"/>
          </p:cNvPicPr>
          <p:nvPr/>
        </p:nvPicPr>
        <p:blipFill>
          <a:blip r:embed="rId4"/>
          <a:stretch>
            <a:fillRect/>
          </a:stretch>
        </p:blipFill>
        <p:spPr>
          <a:xfrm>
            <a:off x="10969144" y="0"/>
            <a:ext cx="1222857" cy="1080000"/>
          </a:xfrm>
          <a:prstGeom prst="rect">
            <a:avLst/>
          </a:prstGeom>
        </p:spPr>
      </p:pic>
    </p:spTree>
    <p:extLst>
      <p:ext uri="{BB962C8B-B14F-4D97-AF65-F5344CB8AC3E}">
        <p14:creationId xmlns:p14="http://schemas.microsoft.com/office/powerpoint/2010/main" val="766085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DA55E-9967-4314-8FAF-A950B71E96E6}"/>
              </a:ext>
            </a:extLst>
          </p:cNvPr>
          <p:cNvSpPr>
            <a:spLocks noGrp="1"/>
          </p:cNvSpPr>
          <p:nvPr>
            <p:ph type="title"/>
          </p:nvPr>
        </p:nvSpPr>
        <p:spPr/>
        <p:txBody>
          <a:bodyPr/>
          <a:lstStyle/>
          <a:p>
            <a:r>
              <a:rPr lang="en-US" dirty="0">
                <a:solidFill>
                  <a:srgbClr val="000000">
                    <a:lumMod val="75000"/>
                    <a:lumOff val="25000"/>
                  </a:srgbClr>
                </a:solidFill>
              </a:rPr>
              <a:t>VIDEO PROCESSING</a:t>
            </a:r>
            <a:br>
              <a:rPr lang="en-US" dirty="0">
                <a:solidFill>
                  <a:srgbClr val="000000">
                    <a:lumMod val="75000"/>
                    <a:lumOff val="25000"/>
                  </a:srgbClr>
                </a:solidFill>
              </a:rPr>
            </a:br>
            <a:r>
              <a:rPr lang="en-IN" sz="3200" dirty="0">
                <a:solidFill>
                  <a:srgbClr val="000000">
                    <a:lumMod val="75000"/>
                    <a:lumOff val="25000"/>
                  </a:srgbClr>
                </a:solidFill>
              </a:rPr>
              <a:t>Background Subtraction:</a:t>
            </a:r>
            <a:endParaRPr lang="en-IN" dirty="0"/>
          </a:p>
        </p:txBody>
      </p:sp>
      <p:sp>
        <p:nvSpPr>
          <p:cNvPr id="6" name="Content Placeholder 5">
            <a:extLst>
              <a:ext uri="{FF2B5EF4-FFF2-40B4-BE49-F238E27FC236}">
                <a16:creationId xmlns:a16="http://schemas.microsoft.com/office/drawing/2014/main" id="{02D59837-6C04-4E97-B75E-DE2E67E0DFC4}"/>
              </a:ext>
            </a:extLst>
          </p:cNvPr>
          <p:cNvSpPr>
            <a:spLocks noGrp="1"/>
          </p:cNvSpPr>
          <p:nvPr>
            <p:ph idx="1"/>
          </p:nvPr>
        </p:nvSpPr>
        <p:spPr/>
        <p:txBody>
          <a:bodyPr/>
          <a:lstStyle/>
          <a:p>
            <a:pPr fontAlgn="base">
              <a:buFont typeface="Arial" panose="020B0604020202020204" pitchFamily="34" charset="0"/>
              <a:buChar char="•"/>
            </a:pPr>
            <a:r>
              <a:rPr lang="en-US" dirty="0"/>
              <a:t>  Background subtraction is a way of eliminating the background from image. To achieve this we extract the moving foreground from the static background.</a:t>
            </a:r>
          </a:p>
          <a:p>
            <a:pPr fontAlgn="base">
              <a:buFont typeface="Arial" panose="020B0604020202020204" pitchFamily="34" charset="0"/>
              <a:buChar char="•"/>
            </a:pPr>
            <a:r>
              <a:rPr lang="en-US" dirty="0"/>
              <a:t>  Background Subtraction has several use cases in everyday life, It is being used for object segmentation, security enhancement, pedestrian tracking, counting the number of visitors, number of vehicles in traffic etc. It is able to learn and identify the foreground mask.</a:t>
            </a:r>
          </a:p>
          <a:p>
            <a:pPr fontAlgn="base">
              <a:buFont typeface="Arial" panose="020B0604020202020204" pitchFamily="34" charset="0"/>
              <a:buChar char="•"/>
            </a:pPr>
            <a:r>
              <a:rPr lang="en-US" dirty="0"/>
              <a:t>  In Python 2 - </a:t>
            </a:r>
            <a:r>
              <a:rPr lang="en-US" b="1" dirty="0"/>
              <a:t>cv2.createBackgroundSubtractorMOG()</a:t>
            </a:r>
          </a:p>
          <a:p>
            <a:pPr fontAlgn="base">
              <a:buFont typeface="Arial" panose="020B0604020202020204" pitchFamily="34" charset="0"/>
              <a:buChar char="•"/>
            </a:pPr>
            <a:r>
              <a:rPr lang="en-US" dirty="0"/>
              <a:t>  In Python 3 - </a:t>
            </a:r>
            <a:r>
              <a:rPr lang="en-US" b="1" dirty="0"/>
              <a:t>cv2.createBackgroundSubtractorMOG2()</a:t>
            </a:r>
          </a:p>
          <a:p>
            <a:endParaRPr lang="en-IN" dirty="0"/>
          </a:p>
        </p:txBody>
      </p:sp>
      <p:pic>
        <p:nvPicPr>
          <p:cNvPr id="5" name="Picture 4">
            <a:extLst>
              <a:ext uri="{FF2B5EF4-FFF2-40B4-BE49-F238E27FC236}">
                <a16:creationId xmlns:a16="http://schemas.microsoft.com/office/drawing/2014/main" id="{80CB6245-33AB-4A96-98DB-CEC5D3D33635}"/>
              </a:ext>
            </a:extLst>
          </p:cNvPr>
          <p:cNvPicPr>
            <a:picLocks noChangeAspect="1"/>
          </p:cNvPicPr>
          <p:nvPr/>
        </p:nvPicPr>
        <p:blipFill>
          <a:blip r:embed="rId2"/>
          <a:stretch>
            <a:fillRect/>
          </a:stretch>
        </p:blipFill>
        <p:spPr>
          <a:xfrm>
            <a:off x="10969144" y="0"/>
            <a:ext cx="1222857" cy="1080000"/>
          </a:xfrm>
          <a:prstGeom prst="rect">
            <a:avLst/>
          </a:prstGeom>
        </p:spPr>
      </p:pic>
    </p:spTree>
    <p:extLst>
      <p:ext uri="{BB962C8B-B14F-4D97-AF65-F5344CB8AC3E}">
        <p14:creationId xmlns:p14="http://schemas.microsoft.com/office/powerpoint/2010/main" val="34122483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43BA5-FEDA-4BBD-AC91-B1A746362A9D}"/>
              </a:ext>
            </a:extLst>
          </p:cNvPr>
          <p:cNvSpPr>
            <a:spLocks noGrp="1"/>
          </p:cNvSpPr>
          <p:nvPr>
            <p:ph type="title"/>
          </p:nvPr>
        </p:nvSpPr>
        <p:spPr/>
        <p:txBody>
          <a:bodyPr/>
          <a:lstStyle/>
          <a:p>
            <a:r>
              <a:rPr lang="en-IN" sz="3200" dirty="0">
                <a:solidFill>
                  <a:srgbClr val="000000">
                    <a:lumMod val="75000"/>
                    <a:lumOff val="25000"/>
                  </a:srgbClr>
                </a:solidFill>
              </a:rPr>
              <a:t>Background Subtraction:</a:t>
            </a:r>
            <a:endParaRPr lang="en-IN" dirty="0"/>
          </a:p>
        </p:txBody>
      </p:sp>
      <p:pic>
        <p:nvPicPr>
          <p:cNvPr id="12" name="Picture 11">
            <a:extLst>
              <a:ext uri="{FF2B5EF4-FFF2-40B4-BE49-F238E27FC236}">
                <a16:creationId xmlns:a16="http://schemas.microsoft.com/office/drawing/2014/main" id="{617FA762-A423-407A-990C-AAB54349EAFD}"/>
              </a:ext>
            </a:extLst>
          </p:cNvPr>
          <p:cNvPicPr>
            <a:picLocks noChangeAspect="1"/>
          </p:cNvPicPr>
          <p:nvPr/>
        </p:nvPicPr>
        <p:blipFill>
          <a:blip r:embed="rId2"/>
          <a:stretch>
            <a:fillRect/>
          </a:stretch>
        </p:blipFill>
        <p:spPr>
          <a:xfrm>
            <a:off x="10969144" y="0"/>
            <a:ext cx="1222857" cy="1080000"/>
          </a:xfrm>
          <a:prstGeom prst="rect">
            <a:avLst/>
          </a:prstGeom>
        </p:spPr>
      </p:pic>
      <p:pic>
        <p:nvPicPr>
          <p:cNvPr id="6" name="Content Placeholder 5">
            <a:extLst>
              <a:ext uri="{FF2B5EF4-FFF2-40B4-BE49-F238E27FC236}">
                <a16:creationId xmlns:a16="http://schemas.microsoft.com/office/drawing/2014/main" id="{8FB12905-6B49-4969-9ACA-92F40ACF6575}"/>
              </a:ext>
            </a:extLst>
          </p:cNvPr>
          <p:cNvPicPr>
            <a:picLocks noGrp="1" noChangeAspect="1"/>
          </p:cNvPicPr>
          <p:nvPr>
            <p:ph sz="half" idx="1"/>
          </p:nvPr>
        </p:nvPicPr>
        <p:blipFill>
          <a:blip r:embed="rId3"/>
          <a:stretch>
            <a:fillRect/>
          </a:stretch>
        </p:blipFill>
        <p:spPr>
          <a:xfrm>
            <a:off x="1097279" y="2314033"/>
            <a:ext cx="4639945" cy="3361822"/>
          </a:xfrm>
        </p:spPr>
      </p:pic>
      <p:pic>
        <p:nvPicPr>
          <p:cNvPr id="13" name="Content Placeholder 12">
            <a:extLst>
              <a:ext uri="{FF2B5EF4-FFF2-40B4-BE49-F238E27FC236}">
                <a16:creationId xmlns:a16="http://schemas.microsoft.com/office/drawing/2014/main" id="{67718795-4FE5-4155-94BA-4BCA5760F284}"/>
              </a:ext>
            </a:extLst>
          </p:cNvPr>
          <p:cNvPicPr>
            <a:picLocks noGrp="1" noChangeAspect="1"/>
          </p:cNvPicPr>
          <p:nvPr>
            <p:ph sz="half" idx="2"/>
          </p:nvPr>
        </p:nvPicPr>
        <p:blipFill>
          <a:blip r:embed="rId4"/>
          <a:stretch>
            <a:fillRect/>
          </a:stretch>
        </p:blipFill>
        <p:spPr>
          <a:xfrm>
            <a:off x="6516688" y="2314033"/>
            <a:ext cx="4638992" cy="3278899"/>
          </a:xfrm>
        </p:spPr>
      </p:pic>
    </p:spTree>
    <p:extLst>
      <p:ext uri="{BB962C8B-B14F-4D97-AF65-F5344CB8AC3E}">
        <p14:creationId xmlns:p14="http://schemas.microsoft.com/office/powerpoint/2010/main" val="6540539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B894E-2AB8-44D2-93DF-7CF7A420BFEA}"/>
              </a:ext>
            </a:extLst>
          </p:cNvPr>
          <p:cNvSpPr>
            <a:spLocks noGrp="1"/>
          </p:cNvSpPr>
          <p:nvPr>
            <p:ph type="title"/>
          </p:nvPr>
        </p:nvSpPr>
        <p:spPr/>
        <p:txBody>
          <a:bodyPr/>
          <a:lstStyle/>
          <a:p>
            <a:r>
              <a:rPr lang="en-US" dirty="0">
                <a:solidFill>
                  <a:srgbClr val="000000">
                    <a:lumMod val="75000"/>
                    <a:lumOff val="25000"/>
                  </a:srgbClr>
                </a:solidFill>
              </a:rPr>
              <a:t>VIDEO PROCESSING</a:t>
            </a:r>
            <a:br>
              <a:rPr lang="en-US" dirty="0">
                <a:solidFill>
                  <a:srgbClr val="000000">
                    <a:lumMod val="75000"/>
                    <a:lumOff val="25000"/>
                  </a:srgbClr>
                </a:solidFill>
              </a:rPr>
            </a:br>
            <a:r>
              <a:rPr lang="en-IN" sz="3200" dirty="0">
                <a:solidFill>
                  <a:srgbClr val="000000">
                    <a:lumMod val="75000"/>
                    <a:lumOff val="25000"/>
                  </a:srgbClr>
                </a:solidFill>
              </a:rPr>
              <a:t>Object Tracking:</a:t>
            </a:r>
            <a:endParaRPr lang="en-IN" dirty="0"/>
          </a:p>
        </p:txBody>
      </p:sp>
      <p:sp>
        <p:nvSpPr>
          <p:cNvPr id="6" name="Content Placeholder 5">
            <a:extLst>
              <a:ext uri="{FF2B5EF4-FFF2-40B4-BE49-F238E27FC236}">
                <a16:creationId xmlns:a16="http://schemas.microsoft.com/office/drawing/2014/main" id="{EA121FA7-C232-4C15-9D5E-18157CE42528}"/>
              </a:ext>
            </a:extLst>
          </p:cNvPr>
          <p:cNvSpPr>
            <a:spLocks noGrp="1"/>
          </p:cNvSpPr>
          <p:nvPr>
            <p:ph idx="1"/>
          </p:nvPr>
        </p:nvSpPr>
        <p:spPr/>
        <p:txBody>
          <a:bodyPr/>
          <a:lstStyle/>
          <a:p>
            <a:pPr>
              <a:buFont typeface="Arial" panose="020B0604020202020204" pitchFamily="34" charset="0"/>
              <a:buChar char="•"/>
            </a:pPr>
            <a:r>
              <a:rPr lang="en-US" dirty="0"/>
              <a:t>  Now we know how to convert BGR image to HSV, we can use this to extract a colored object. In HSV, it is more easier to represent a color than in BGR color-space. In our application, we will try to extract a blue colored object. So here is the method:</a:t>
            </a:r>
          </a:p>
          <a:p>
            <a:pPr>
              <a:buFont typeface="Arial" panose="020B0604020202020204" pitchFamily="34" charset="0"/>
              <a:buChar char="•"/>
            </a:pPr>
            <a:endParaRPr lang="en-US" dirty="0"/>
          </a:p>
          <a:p>
            <a:pPr>
              <a:buFont typeface="Arial" panose="020B0604020202020204" pitchFamily="34" charset="0"/>
              <a:buChar char="•"/>
            </a:pPr>
            <a:r>
              <a:rPr lang="en-US" dirty="0"/>
              <a:t>  Take each frame of the video.</a:t>
            </a:r>
          </a:p>
          <a:p>
            <a:pPr>
              <a:buFont typeface="Arial" panose="020B0604020202020204" pitchFamily="34" charset="0"/>
              <a:buChar char="•"/>
            </a:pPr>
            <a:r>
              <a:rPr lang="en-US" dirty="0"/>
              <a:t>  Convert from BGR to HSV color-space.</a:t>
            </a:r>
          </a:p>
          <a:p>
            <a:pPr>
              <a:buFont typeface="Arial" panose="020B0604020202020204" pitchFamily="34" charset="0"/>
              <a:buChar char="•"/>
            </a:pPr>
            <a:r>
              <a:rPr lang="en-US" dirty="0"/>
              <a:t>  We threshold the HSV image for a range of blue color.</a:t>
            </a:r>
          </a:p>
          <a:p>
            <a:pPr>
              <a:buFont typeface="Arial" panose="020B0604020202020204" pitchFamily="34" charset="0"/>
              <a:buChar char="•"/>
            </a:pPr>
            <a:r>
              <a:rPr lang="en-US" dirty="0"/>
              <a:t>  Now extract the blue object alone, we can do whatever on that image we want.</a:t>
            </a:r>
            <a:endParaRPr lang="en-IN" dirty="0"/>
          </a:p>
        </p:txBody>
      </p:sp>
      <p:pic>
        <p:nvPicPr>
          <p:cNvPr id="5" name="Picture 4">
            <a:extLst>
              <a:ext uri="{FF2B5EF4-FFF2-40B4-BE49-F238E27FC236}">
                <a16:creationId xmlns:a16="http://schemas.microsoft.com/office/drawing/2014/main" id="{8B5A672F-B851-47DC-85D9-E98B1B218F84}"/>
              </a:ext>
            </a:extLst>
          </p:cNvPr>
          <p:cNvPicPr>
            <a:picLocks noChangeAspect="1"/>
          </p:cNvPicPr>
          <p:nvPr/>
        </p:nvPicPr>
        <p:blipFill>
          <a:blip r:embed="rId2"/>
          <a:stretch>
            <a:fillRect/>
          </a:stretch>
        </p:blipFill>
        <p:spPr>
          <a:xfrm>
            <a:off x="10969144" y="0"/>
            <a:ext cx="1222857" cy="1080000"/>
          </a:xfrm>
          <a:prstGeom prst="rect">
            <a:avLst/>
          </a:prstGeom>
        </p:spPr>
      </p:pic>
    </p:spTree>
    <p:extLst>
      <p:ext uri="{BB962C8B-B14F-4D97-AF65-F5344CB8AC3E}">
        <p14:creationId xmlns:p14="http://schemas.microsoft.com/office/powerpoint/2010/main" val="15644403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ADCBD3-9164-4688-BAB4-CB2EBE53367F}"/>
              </a:ext>
            </a:extLst>
          </p:cNvPr>
          <p:cNvSpPr>
            <a:spLocks noGrp="1"/>
          </p:cNvSpPr>
          <p:nvPr>
            <p:ph type="title"/>
          </p:nvPr>
        </p:nvSpPr>
        <p:spPr/>
        <p:txBody>
          <a:bodyPr/>
          <a:lstStyle/>
          <a:p>
            <a:r>
              <a:rPr lang="en-IN" sz="3200" dirty="0">
                <a:solidFill>
                  <a:srgbClr val="000000">
                    <a:lumMod val="75000"/>
                    <a:lumOff val="25000"/>
                  </a:srgbClr>
                </a:solidFill>
              </a:rPr>
              <a:t>Object Tracking:</a:t>
            </a:r>
            <a:endParaRPr lang="en-IN" dirty="0"/>
          </a:p>
        </p:txBody>
      </p:sp>
      <p:pic>
        <p:nvPicPr>
          <p:cNvPr id="8" name="Content Placeholder 7">
            <a:extLst>
              <a:ext uri="{FF2B5EF4-FFF2-40B4-BE49-F238E27FC236}">
                <a16:creationId xmlns:a16="http://schemas.microsoft.com/office/drawing/2014/main" id="{A9B287E9-5BAE-44A5-A622-B7DC6119346D}"/>
              </a:ext>
            </a:extLst>
          </p:cNvPr>
          <p:cNvPicPr>
            <a:picLocks noGrp="1" noChangeAspect="1"/>
          </p:cNvPicPr>
          <p:nvPr>
            <p:ph sz="half" idx="1"/>
          </p:nvPr>
        </p:nvPicPr>
        <p:blipFill>
          <a:blip r:embed="rId2"/>
          <a:stretch>
            <a:fillRect/>
          </a:stretch>
        </p:blipFill>
        <p:spPr>
          <a:xfrm>
            <a:off x="1171853" y="2120899"/>
            <a:ext cx="4066940" cy="3729435"/>
          </a:xfrm>
        </p:spPr>
      </p:pic>
      <p:pic>
        <p:nvPicPr>
          <p:cNvPr id="10" name="Content Placeholder 9">
            <a:extLst>
              <a:ext uri="{FF2B5EF4-FFF2-40B4-BE49-F238E27FC236}">
                <a16:creationId xmlns:a16="http://schemas.microsoft.com/office/drawing/2014/main" id="{8BBC3C46-3DDB-402C-9D8E-469DD5FD0674}"/>
              </a:ext>
            </a:extLst>
          </p:cNvPr>
          <p:cNvPicPr>
            <a:picLocks noGrp="1" noChangeAspect="1"/>
          </p:cNvPicPr>
          <p:nvPr>
            <p:ph sz="half" idx="2"/>
          </p:nvPr>
        </p:nvPicPr>
        <p:blipFill>
          <a:blip r:embed="rId3"/>
          <a:stretch>
            <a:fillRect/>
          </a:stretch>
        </p:blipFill>
        <p:spPr>
          <a:xfrm>
            <a:off x="6192888" y="2120899"/>
            <a:ext cx="4687267" cy="3614060"/>
          </a:xfrm>
        </p:spPr>
      </p:pic>
      <p:pic>
        <p:nvPicPr>
          <p:cNvPr id="11" name="Picture 10">
            <a:extLst>
              <a:ext uri="{FF2B5EF4-FFF2-40B4-BE49-F238E27FC236}">
                <a16:creationId xmlns:a16="http://schemas.microsoft.com/office/drawing/2014/main" id="{276854D3-5DC7-48F4-908B-895B3CF6103C}"/>
              </a:ext>
            </a:extLst>
          </p:cNvPr>
          <p:cNvPicPr>
            <a:picLocks noChangeAspect="1"/>
          </p:cNvPicPr>
          <p:nvPr/>
        </p:nvPicPr>
        <p:blipFill>
          <a:blip r:embed="rId4"/>
          <a:stretch>
            <a:fillRect/>
          </a:stretch>
        </p:blipFill>
        <p:spPr>
          <a:xfrm>
            <a:off x="10969144" y="0"/>
            <a:ext cx="1222857" cy="1080000"/>
          </a:xfrm>
          <a:prstGeom prst="rect">
            <a:avLst/>
          </a:prstGeom>
        </p:spPr>
      </p:pic>
    </p:spTree>
    <p:extLst>
      <p:ext uri="{BB962C8B-B14F-4D97-AF65-F5344CB8AC3E}">
        <p14:creationId xmlns:p14="http://schemas.microsoft.com/office/powerpoint/2010/main" val="35645411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1D608-E232-4DBC-93B8-4762B61D00B9}"/>
              </a:ext>
            </a:extLst>
          </p:cNvPr>
          <p:cNvSpPr>
            <a:spLocks noGrp="1"/>
          </p:cNvSpPr>
          <p:nvPr>
            <p:ph type="title"/>
          </p:nvPr>
        </p:nvSpPr>
        <p:spPr/>
        <p:txBody>
          <a:bodyPr/>
          <a:lstStyle/>
          <a:p>
            <a:r>
              <a:rPr lang="en-US" dirty="0"/>
              <a:t>OBJECT DETECTION</a:t>
            </a:r>
            <a:br>
              <a:rPr lang="en-US" dirty="0"/>
            </a:br>
            <a:r>
              <a:rPr lang="en-IN" sz="3200" dirty="0">
                <a:solidFill>
                  <a:srgbClr val="000000">
                    <a:lumMod val="75000"/>
                    <a:lumOff val="25000"/>
                  </a:srgbClr>
                </a:solidFill>
              </a:rPr>
              <a:t>Face and Eye Detection Using HAAR Cascade:</a:t>
            </a:r>
            <a:endParaRPr lang="en-IN" dirty="0"/>
          </a:p>
        </p:txBody>
      </p:sp>
      <p:pic>
        <p:nvPicPr>
          <p:cNvPr id="17" name="Content Placeholder 16">
            <a:extLst>
              <a:ext uri="{FF2B5EF4-FFF2-40B4-BE49-F238E27FC236}">
                <a16:creationId xmlns:a16="http://schemas.microsoft.com/office/drawing/2014/main" id="{8F1361AD-8FC6-49B4-8AC6-9B39F9F1AC19}"/>
              </a:ext>
            </a:extLst>
          </p:cNvPr>
          <p:cNvPicPr>
            <a:picLocks noGrp="1" noChangeAspect="1"/>
          </p:cNvPicPr>
          <p:nvPr>
            <p:ph sz="half" idx="1"/>
          </p:nvPr>
        </p:nvPicPr>
        <p:blipFill>
          <a:blip r:embed="rId2"/>
          <a:stretch>
            <a:fillRect/>
          </a:stretch>
        </p:blipFill>
        <p:spPr>
          <a:xfrm>
            <a:off x="1096963" y="2312032"/>
            <a:ext cx="4640262" cy="3365823"/>
          </a:xfrm>
        </p:spPr>
      </p:pic>
      <p:pic>
        <p:nvPicPr>
          <p:cNvPr id="19" name="Content Placeholder 18">
            <a:extLst>
              <a:ext uri="{FF2B5EF4-FFF2-40B4-BE49-F238E27FC236}">
                <a16:creationId xmlns:a16="http://schemas.microsoft.com/office/drawing/2014/main" id="{F085E2B6-B42C-42B0-9EF1-E091B5C94BAB}"/>
              </a:ext>
            </a:extLst>
          </p:cNvPr>
          <p:cNvPicPr>
            <a:picLocks noGrp="1" noChangeAspect="1"/>
          </p:cNvPicPr>
          <p:nvPr>
            <p:ph sz="half" idx="2"/>
          </p:nvPr>
        </p:nvPicPr>
        <p:blipFill>
          <a:blip r:embed="rId3"/>
          <a:stretch>
            <a:fillRect/>
          </a:stretch>
        </p:blipFill>
        <p:spPr>
          <a:xfrm>
            <a:off x="6516688" y="2312032"/>
            <a:ext cx="4638675" cy="3365823"/>
          </a:xfrm>
        </p:spPr>
      </p:pic>
      <p:pic>
        <p:nvPicPr>
          <p:cNvPr id="20" name="Picture 19">
            <a:extLst>
              <a:ext uri="{FF2B5EF4-FFF2-40B4-BE49-F238E27FC236}">
                <a16:creationId xmlns:a16="http://schemas.microsoft.com/office/drawing/2014/main" id="{E258F341-68F9-4AB9-8B54-4E5198EAB278}"/>
              </a:ext>
            </a:extLst>
          </p:cNvPr>
          <p:cNvPicPr>
            <a:picLocks noChangeAspect="1"/>
          </p:cNvPicPr>
          <p:nvPr/>
        </p:nvPicPr>
        <p:blipFill>
          <a:blip r:embed="rId4"/>
          <a:stretch>
            <a:fillRect/>
          </a:stretch>
        </p:blipFill>
        <p:spPr>
          <a:xfrm>
            <a:off x="10969144" y="0"/>
            <a:ext cx="1222857" cy="1080000"/>
          </a:xfrm>
          <a:prstGeom prst="rect">
            <a:avLst/>
          </a:prstGeom>
        </p:spPr>
      </p:pic>
    </p:spTree>
    <p:extLst>
      <p:ext uri="{BB962C8B-B14F-4D97-AF65-F5344CB8AC3E}">
        <p14:creationId xmlns:p14="http://schemas.microsoft.com/office/powerpoint/2010/main" val="16362442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E887D-BB6A-4BC1-9F77-4B539D85F567}"/>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95F0EB8D-AED5-4A9B-9D2F-23D315F2AC8B}"/>
              </a:ext>
            </a:extLst>
          </p:cNvPr>
          <p:cNvSpPr>
            <a:spLocks noGrp="1"/>
          </p:cNvSpPr>
          <p:nvPr>
            <p:ph idx="1"/>
          </p:nvPr>
        </p:nvSpPr>
        <p:spPr>
          <a:xfrm>
            <a:off x="1097279" y="2108201"/>
            <a:ext cx="10763287" cy="3760891"/>
          </a:xfrm>
        </p:spPr>
        <p:txBody>
          <a:bodyPr/>
          <a:lstStyle/>
          <a:p>
            <a:pPr>
              <a:buFont typeface="Arial" panose="020B0604020202020204" pitchFamily="34" charset="0"/>
              <a:buChar char="•"/>
            </a:pPr>
            <a:r>
              <a:rPr lang="en-IN" dirty="0">
                <a:hlinkClick r:id="rId2"/>
              </a:rPr>
              <a:t>https://mlblr.com/includes/opencv/index.html#videos</a:t>
            </a:r>
            <a:endParaRPr lang="en-IN" dirty="0"/>
          </a:p>
          <a:p>
            <a:pPr>
              <a:buFont typeface="Arial" panose="020B0604020202020204" pitchFamily="34" charset="0"/>
              <a:buChar char="•"/>
            </a:pPr>
            <a:r>
              <a:rPr lang="en-IN" dirty="0">
                <a:hlinkClick r:id="rId3"/>
              </a:rPr>
              <a:t>https://www.youtube.com/watch?v=kdLM6AOd2vc&amp;list=PLS1QulWo1RIa7D1O6skqDQ-JZ1GGHKK-K</a:t>
            </a:r>
            <a:endParaRPr lang="en-IN" dirty="0"/>
          </a:p>
          <a:p>
            <a:pPr>
              <a:buFont typeface="Arial" panose="020B0604020202020204" pitchFamily="34" charset="0"/>
              <a:buChar char="•"/>
            </a:pPr>
            <a:r>
              <a:rPr lang="en-IN" dirty="0">
                <a:hlinkClick r:id="rId4"/>
              </a:rPr>
              <a:t>    https://www.youtube.com/watch?v=mT34_yu5pbg&amp;list=PLZoTAELRMXVOIBRx0andphYJ7iakSg3Lk</a:t>
            </a:r>
            <a:r>
              <a:rPr lang="en-IN" dirty="0"/>
              <a:t> </a:t>
            </a:r>
          </a:p>
        </p:txBody>
      </p:sp>
      <p:pic>
        <p:nvPicPr>
          <p:cNvPr id="4" name="Picture 3">
            <a:extLst>
              <a:ext uri="{FF2B5EF4-FFF2-40B4-BE49-F238E27FC236}">
                <a16:creationId xmlns:a16="http://schemas.microsoft.com/office/drawing/2014/main" id="{E707A65A-B2C1-4797-A821-2A43B2A007FC}"/>
              </a:ext>
            </a:extLst>
          </p:cNvPr>
          <p:cNvPicPr>
            <a:picLocks noChangeAspect="1"/>
          </p:cNvPicPr>
          <p:nvPr/>
        </p:nvPicPr>
        <p:blipFill>
          <a:blip r:embed="rId5"/>
          <a:stretch>
            <a:fillRect/>
          </a:stretch>
        </p:blipFill>
        <p:spPr>
          <a:xfrm>
            <a:off x="10969144" y="0"/>
            <a:ext cx="1222857" cy="1080000"/>
          </a:xfrm>
          <a:prstGeom prst="rect">
            <a:avLst/>
          </a:prstGeom>
        </p:spPr>
      </p:pic>
    </p:spTree>
    <p:extLst>
      <p:ext uri="{BB962C8B-B14F-4D97-AF65-F5344CB8AC3E}">
        <p14:creationId xmlns:p14="http://schemas.microsoft.com/office/powerpoint/2010/main" val="3488383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8678A-9863-4EA2-A0AD-2F93F60F81F4}"/>
              </a:ext>
            </a:extLst>
          </p:cNvPr>
          <p:cNvSpPr>
            <a:spLocks noGrp="1"/>
          </p:cNvSpPr>
          <p:nvPr>
            <p:ph type="title"/>
          </p:nvPr>
        </p:nvSpPr>
        <p:spPr/>
        <p:txBody>
          <a:bodyPr/>
          <a:lstStyle/>
          <a:p>
            <a:r>
              <a:rPr lang="en-US" dirty="0"/>
              <a:t>INTRODUCTION</a:t>
            </a:r>
            <a:endParaRPr lang="en-IN" dirty="0"/>
          </a:p>
        </p:txBody>
      </p:sp>
      <p:sp>
        <p:nvSpPr>
          <p:cNvPr id="5" name="Content Placeholder 4">
            <a:extLst>
              <a:ext uri="{FF2B5EF4-FFF2-40B4-BE49-F238E27FC236}">
                <a16:creationId xmlns:a16="http://schemas.microsoft.com/office/drawing/2014/main" id="{375C765A-6D94-414F-84CC-CC57218B214C}"/>
              </a:ext>
            </a:extLst>
          </p:cNvPr>
          <p:cNvSpPr>
            <a:spLocks noGrp="1"/>
          </p:cNvSpPr>
          <p:nvPr>
            <p:ph idx="1"/>
          </p:nvPr>
        </p:nvSpPr>
        <p:spPr>
          <a:xfrm>
            <a:off x="1097280" y="2175029"/>
            <a:ext cx="10058400" cy="3694063"/>
          </a:xfrm>
        </p:spPr>
        <p:txBody>
          <a:bodyPr>
            <a:normAutofit fontScale="92500" lnSpcReduction="10000"/>
          </a:bodyPr>
          <a:lstStyle/>
          <a:p>
            <a:r>
              <a:rPr lang="en-US" sz="3000" dirty="0"/>
              <a:t>Officially launched in 1999 by Intel Corporation written in C/C++</a:t>
            </a:r>
          </a:p>
          <a:p>
            <a:r>
              <a:rPr lang="en-US" sz="3000" dirty="0"/>
              <a:t>Applications include</a:t>
            </a:r>
          </a:p>
          <a:p>
            <a:pPr>
              <a:buFont typeface="Arial" panose="020B0604020202020204" pitchFamily="34" charset="0"/>
              <a:buChar char="•"/>
            </a:pPr>
            <a:r>
              <a:rPr lang="en-US" sz="3000" dirty="0"/>
              <a:t> Face recognition system</a:t>
            </a:r>
          </a:p>
          <a:p>
            <a:pPr>
              <a:buFont typeface="Arial" panose="020B0604020202020204" pitchFamily="34" charset="0"/>
              <a:buChar char="•"/>
            </a:pPr>
            <a:r>
              <a:rPr lang="en-US" sz="3000" dirty="0"/>
              <a:t> Object identification</a:t>
            </a:r>
          </a:p>
          <a:p>
            <a:pPr>
              <a:buFont typeface="Arial" panose="020B0604020202020204" pitchFamily="34" charset="0"/>
              <a:buChar char="•"/>
            </a:pPr>
            <a:r>
              <a:rPr lang="en-US" sz="3000" dirty="0"/>
              <a:t> Augmented reality</a:t>
            </a:r>
          </a:p>
          <a:p>
            <a:pPr marL="0" indent="0">
              <a:buNone/>
            </a:pPr>
            <a:r>
              <a:rPr lang="en-IN" sz="3000" dirty="0"/>
              <a:t>GitHub Link : </a:t>
            </a:r>
            <a:r>
              <a:rPr lang="en-IN" sz="3000" dirty="0">
                <a:hlinkClick r:id="rId2"/>
              </a:rPr>
              <a:t>https://github.com/opencv/opencv</a:t>
            </a:r>
            <a:endParaRPr lang="en-IN" sz="3000" dirty="0"/>
          </a:p>
          <a:p>
            <a:pPr marL="0" indent="0">
              <a:buNone/>
            </a:pPr>
            <a:endParaRPr lang="en-US" sz="2900" dirty="0"/>
          </a:p>
          <a:p>
            <a:pPr>
              <a:buFont typeface="Arial" panose="020B0604020202020204" pitchFamily="34" charset="0"/>
              <a:buChar char="•"/>
            </a:pPr>
            <a:endParaRPr lang="en-US" sz="2900" dirty="0"/>
          </a:p>
          <a:p>
            <a:pPr>
              <a:buFont typeface="Arial" panose="020B0604020202020204" pitchFamily="34" charset="0"/>
              <a:buChar char="•"/>
            </a:pPr>
            <a:endParaRPr lang="en-US" sz="2900" dirty="0"/>
          </a:p>
          <a:p>
            <a:endParaRPr lang="en-US" sz="2900" dirty="0"/>
          </a:p>
          <a:p>
            <a:endParaRPr lang="en-IN" dirty="0"/>
          </a:p>
        </p:txBody>
      </p:sp>
      <p:pic>
        <p:nvPicPr>
          <p:cNvPr id="6" name="Picture 5">
            <a:extLst>
              <a:ext uri="{FF2B5EF4-FFF2-40B4-BE49-F238E27FC236}">
                <a16:creationId xmlns:a16="http://schemas.microsoft.com/office/drawing/2014/main" id="{1FD39480-7D1F-4503-8C3A-0222C52DD750}"/>
              </a:ext>
            </a:extLst>
          </p:cNvPr>
          <p:cNvPicPr>
            <a:picLocks noChangeAspect="1"/>
          </p:cNvPicPr>
          <p:nvPr/>
        </p:nvPicPr>
        <p:blipFill>
          <a:blip r:embed="rId3"/>
          <a:stretch>
            <a:fillRect/>
          </a:stretch>
        </p:blipFill>
        <p:spPr>
          <a:xfrm>
            <a:off x="10969144" y="0"/>
            <a:ext cx="1222857" cy="1080000"/>
          </a:xfrm>
          <a:prstGeom prst="rect">
            <a:avLst/>
          </a:prstGeom>
        </p:spPr>
      </p:pic>
    </p:spTree>
    <p:extLst>
      <p:ext uri="{BB962C8B-B14F-4D97-AF65-F5344CB8AC3E}">
        <p14:creationId xmlns:p14="http://schemas.microsoft.com/office/powerpoint/2010/main" val="3596586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8D856-2976-4D45-864C-EB4F5688C2DC}"/>
              </a:ext>
            </a:extLst>
          </p:cNvPr>
          <p:cNvSpPr>
            <a:spLocks noGrp="1"/>
          </p:cNvSpPr>
          <p:nvPr>
            <p:ph type="title"/>
          </p:nvPr>
        </p:nvSpPr>
        <p:spPr/>
        <p:txBody>
          <a:bodyPr/>
          <a:lstStyle/>
          <a:p>
            <a:r>
              <a:rPr lang="en-IN" dirty="0"/>
              <a:t>IMAGE</a:t>
            </a:r>
          </a:p>
        </p:txBody>
      </p:sp>
      <p:sp>
        <p:nvSpPr>
          <p:cNvPr id="3" name="Content Placeholder 2">
            <a:extLst>
              <a:ext uri="{FF2B5EF4-FFF2-40B4-BE49-F238E27FC236}">
                <a16:creationId xmlns:a16="http://schemas.microsoft.com/office/drawing/2014/main" id="{08BF4845-7898-4A2B-BA17-DF682E6DCA44}"/>
              </a:ext>
            </a:extLst>
          </p:cNvPr>
          <p:cNvSpPr>
            <a:spLocks noGrp="1"/>
          </p:cNvSpPr>
          <p:nvPr>
            <p:ph idx="1"/>
          </p:nvPr>
        </p:nvSpPr>
        <p:spPr>
          <a:xfrm>
            <a:off x="1097280" y="2108202"/>
            <a:ext cx="10058400" cy="4328110"/>
          </a:xfrm>
        </p:spPr>
        <p:txBody>
          <a:bodyPr>
            <a:normAutofit/>
          </a:bodyPr>
          <a:lstStyle/>
          <a:p>
            <a:pPr>
              <a:buFont typeface="Arial" panose="020B0604020202020204" pitchFamily="34" charset="0"/>
              <a:buChar char="•"/>
            </a:pPr>
            <a:r>
              <a:rPr lang="en-US" dirty="0"/>
              <a:t>  An image is a picture that has been created or copied and stored in electronic form. An image      can be described in terms of vector graphics or raster graphics. An image stored in raster form is sometimes called a bitmap. An image map is a file containing information that associates different locations on a specified image with hypertext links.</a:t>
            </a:r>
          </a:p>
          <a:p>
            <a:pPr>
              <a:buFont typeface="Arial" panose="020B0604020202020204" pitchFamily="34" charset="0"/>
              <a:buChar char="•"/>
            </a:pPr>
            <a:r>
              <a:rPr lang="en-US" dirty="0"/>
              <a:t>  There are three main image types</a:t>
            </a:r>
          </a:p>
          <a:p>
            <a:pPr>
              <a:buFont typeface="Arial" panose="020B0604020202020204" pitchFamily="34" charset="0"/>
              <a:buChar char="•"/>
            </a:pPr>
            <a:r>
              <a:rPr lang="en-US" dirty="0"/>
              <a:t>  Intensity image is a data matrix whose values have been scaled to represent intensities .When the elements of an intensity image are of class uint8 or class uint16, they have integer values in the range [0255] and [065535], respectively. If the image is of class double, the values are floating-point numbers. Values of scaled, class double intensity images are in the range [01] by convention.</a:t>
            </a:r>
          </a:p>
        </p:txBody>
      </p:sp>
      <p:pic>
        <p:nvPicPr>
          <p:cNvPr id="8" name="Picture 7">
            <a:extLst>
              <a:ext uri="{FF2B5EF4-FFF2-40B4-BE49-F238E27FC236}">
                <a16:creationId xmlns:a16="http://schemas.microsoft.com/office/drawing/2014/main" id="{744B9FB2-37F1-4CC6-91D9-6EDC7F40C1F7}"/>
              </a:ext>
            </a:extLst>
          </p:cNvPr>
          <p:cNvPicPr>
            <a:picLocks noChangeAspect="1"/>
          </p:cNvPicPr>
          <p:nvPr/>
        </p:nvPicPr>
        <p:blipFill>
          <a:blip r:embed="rId2"/>
          <a:stretch>
            <a:fillRect/>
          </a:stretch>
        </p:blipFill>
        <p:spPr>
          <a:xfrm>
            <a:off x="10969144" y="0"/>
            <a:ext cx="1222857" cy="1080000"/>
          </a:xfrm>
          <a:prstGeom prst="rect">
            <a:avLst/>
          </a:prstGeom>
        </p:spPr>
      </p:pic>
    </p:spTree>
    <p:extLst>
      <p:ext uri="{BB962C8B-B14F-4D97-AF65-F5344CB8AC3E}">
        <p14:creationId xmlns:p14="http://schemas.microsoft.com/office/powerpoint/2010/main" val="4240755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B2B48-DFEC-4BEC-B9EC-47A397670031}"/>
              </a:ext>
            </a:extLst>
          </p:cNvPr>
          <p:cNvSpPr>
            <a:spLocks noGrp="1"/>
          </p:cNvSpPr>
          <p:nvPr>
            <p:ph type="title"/>
          </p:nvPr>
        </p:nvSpPr>
        <p:spPr/>
        <p:txBody>
          <a:bodyPr/>
          <a:lstStyle/>
          <a:p>
            <a:r>
              <a:rPr lang="en-IN" dirty="0"/>
              <a:t>IMAGE</a:t>
            </a:r>
          </a:p>
        </p:txBody>
      </p:sp>
      <p:sp>
        <p:nvSpPr>
          <p:cNvPr id="3" name="Content Placeholder 2">
            <a:extLst>
              <a:ext uri="{FF2B5EF4-FFF2-40B4-BE49-F238E27FC236}">
                <a16:creationId xmlns:a16="http://schemas.microsoft.com/office/drawing/2014/main" id="{8BDE0AAF-208C-4F01-8D12-00528AA090A8}"/>
              </a:ext>
            </a:extLst>
          </p:cNvPr>
          <p:cNvSpPr>
            <a:spLocks noGrp="1"/>
          </p:cNvSpPr>
          <p:nvPr>
            <p:ph idx="1"/>
          </p:nvPr>
        </p:nvSpPr>
        <p:spPr/>
        <p:txBody>
          <a:bodyPr>
            <a:normAutofit fontScale="92500" lnSpcReduction="20000"/>
          </a:bodyPr>
          <a:lstStyle/>
          <a:p>
            <a:pPr>
              <a:buFont typeface="Arial" panose="020B0604020202020204" pitchFamily="34" charset="0"/>
              <a:buChar char="•"/>
            </a:pPr>
            <a:r>
              <a:rPr lang="en-US" dirty="0"/>
              <a:t>  Binary image is a black and white image. Each pixel has one logical value, 0 or 1.</a:t>
            </a:r>
          </a:p>
          <a:p>
            <a:pPr>
              <a:buFont typeface="Arial" panose="020B0604020202020204" pitchFamily="34" charset="0"/>
              <a:buChar char="•"/>
            </a:pPr>
            <a:r>
              <a:rPr lang="en-US" dirty="0"/>
              <a:t>  Color image is like intensity image but with three channels, i.e. to each pixel corresponds three             intensity values (RGB) instead of one. </a:t>
            </a:r>
          </a:p>
          <a:p>
            <a:pPr>
              <a:buFont typeface="Arial" panose="020B0604020202020204" pitchFamily="34" charset="0"/>
              <a:buChar char="•"/>
            </a:pPr>
            <a:r>
              <a:rPr lang="en-US" dirty="0"/>
              <a:t>  Common image file formats online include;</a:t>
            </a:r>
          </a:p>
          <a:p>
            <a:pPr>
              <a:buFont typeface="Arial" panose="020B0604020202020204" pitchFamily="34" charset="0"/>
              <a:buChar char="•"/>
            </a:pPr>
            <a:r>
              <a:rPr lang="en-US" dirty="0"/>
              <a:t>  JPEG – Joint Photographic Experts Group</a:t>
            </a:r>
            <a:endParaRPr lang="en-IN" dirty="0"/>
          </a:p>
          <a:p>
            <a:pPr>
              <a:buFont typeface="Arial" panose="020B0604020202020204" pitchFamily="34" charset="0"/>
              <a:buChar char="•"/>
            </a:pPr>
            <a:r>
              <a:rPr lang="en-IN" dirty="0"/>
              <a:t>  GIF - Graphics Interchange Format</a:t>
            </a:r>
          </a:p>
          <a:p>
            <a:pPr>
              <a:buFont typeface="Arial" panose="020B0604020202020204" pitchFamily="34" charset="0"/>
              <a:buChar char="•"/>
            </a:pPr>
            <a:r>
              <a:rPr lang="en-IN" dirty="0"/>
              <a:t>  PNG - Portable Network Graphics</a:t>
            </a:r>
          </a:p>
          <a:p>
            <a:pPr>
              <a:buFont typeface="Arial" panose="020B0604020202020204" pitchFamily="34" charset="0"/>
              <a:buChar char="•"/>
            </a:pPr>
            <a:r>
              <a:rPr lang="en-US" dirty="0"/>
              <a:t>  SVG - Scalable Vector Graphics</a:t>
            </a:r>
          </a:p>
          <a:p>
            <a:pPr>
              <a:buFont typeface="Arial" panose="020B0604020202020204" pitchFamily="34" charset="0"/>
              <a:buChar char="•"/>
            </a:pPr>
            <a:r>
              <a:rPr lang="en-US" dirty="0"/>
              <a:t>  TIFF - Tag Image File Format</a:t>
            </a:r>
          </a:p>
        </p:txBody>
      </p:sp>
      <p:pic>
        <p:nvPicPr>
          <p:cNvPr id="4" name="Picture 3">
            <a:extLst>
              <a:ext uri="{FF2B5EF4-FFF2-40B4-BE49-F238E27FC236}">
                <a16:creationId xmlns:a16="http://schemas.microsoft.com/office/drawing/2014/main" id="{18F6FE07-F97C-4D3B-8E82-37FCB2AE7D25}"/>
              </a:ext>
            </a:extLst>
          </p:cNvPr>
          <p:cNvPicPr>
            <a:picLocks noChangeAspect="1"/>
          </p:cNvPicPr>
          <p:nvPr/>
        </p:nvPicPr>
        <p:blipFill>
          <a:blip r:embed="rId2"/>
          <a:stretch>
            <a:fillRect/>
          </a:stretch>
        </p:blipFill>
        <p:spPr>
          <a:xfrm>
            <a:off x="10969144" y="0"/>
            <a:ext cx="1222857" cy="1080000"/>
          </a:xfrm>
          <a:prstGeom prst="rect">
            <a:avLst/>
          </a:prstGeom>
        </p:spPr>
      </p:pic>
    </p:spTree>
    <p:extLst>
      <p:ext uri="{BB962C8B-B14F-4D97-AF65-F5344CB8AC3E}">
        <p14:creationId xmlns:p14="http://schemas.microsoft.com/office/powerpoint/2010/main" val="766840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473C2-D748-4880-A4F8-041626AC35E9}"/>
              </a:ext>
            </a:extLst>
          </p:cNvPr>
          <p:cNvSpPr>
            <a:spLocks noGrp="1"/>
          </p:cNvSpPr>
          <p:nvPr>
            <p:ph type="title"/>
          </p:nvPr>
        </p:nvSpPr>
        <p:spPr/>
        <p:txBody>
          <a:bodyPr/>
          <a:lstStyle/>
          <a:p>
            <a:r>
              <a:rPr lang="en-IN" dirty="0"/>
              <a:t>IMAGE</a:t>
            </a:r>
            <a:br>
              <a:rPr lang="en-IN" dirty="0"/>
            </a:br>
            <a:r>
              <a:rPr lang="en-IN" sz="3200" dirty="0"/>
              <a:t>Image Coordinate System:</a:t>
            </a:r>
          </a:p>
        </p:txBody>
      </p:sp>
      <p:sp>
        <p:nvSpPr>
          <p:cNvPr id="3" name="Content Placeholder 2">
            <a:extLst>
              <a:ext uri="{FF2B5EF4-FFF2-40B4-BE49-F238E27FC236}">
                <a16:creationId xmlns:a16="http://schemas.microsoft.com/office/drawing/2014/main" id="{DB1AF241-3C8C-44B2-BFAD-F5F0203C0ABA}"/>
              </a:ext>
            </a:extLst>
          </p:cNvPr>
          <p:cNvSpPr>
            <a:spLocks noGrp="1"/>
          </p:cNvSpPr>
          <p:nvPr>
            <p:ph idx="1"/>
          </p:nvPr>
        </p:nvSpPr>
        <p:spPr/>
        <p:txBody>
          <a:bodyPr/>
          <a:lstStyle/>
          <a:p>
            <a:pPr>
              <a:buFont typeface="Arial" panose="020B0604020202020204" pitchFamily="34" charset="0"/>
              <a:buChar char="•"/>
            </a:pPr>
            <a:r>
              <a:rPr lang="en-US" dirty="0"/>
              <a:t>  Locations in an image can be expressed in various coordinate systems, depending on context</a:t>
            </a:r>
          </a:p>
          <a:p>
            <a:pPr>
              <a:buFont typeface="Arial" panose="020B0604020202020204" pitchFamily="34" charset="0"/>
              <a:buChar char="•"/>
            </a:pPr>
            <a:endParaRPr lang="en-US" dirty="0"/>
          </a:p>
          <a:p>
            <a:pPr>
              <a:buFont typeface="Arial" panose="020B0604020202020204" pitchFamily="34" charset="0"/>
              <a:buChar char="•"/>
            </a:pPr>
            <a:r>
              <a:rPr lang="en-IN" dirty="0"/>
              <a:t>  Pixel Coordinates</a:t>
            </a:r>
          </a:p>
          <a:p>
            <a:pPr>
              <a:buFont typeface="Arial" panose="020B0604020202020204" pitchFamily="34" charset="0"/>
              <a:buChar char="•"/>
            </a:pPr>
            <a:r>
              <a:rPr lang="en-IN" dirty="0"/>
              <a:t>  Spatial Coordinates</a:t>
            </a:r>
          </a:p>
          <a:p>
            <a:endParaRPr lang="en-US" dirty="0"/>
          </a:p>
          <a:p>
            <a:endParaRPr lang="en-IN" dirty="0"/>
          </a:p>
        </p:txBody>
      </p:sp>
      <p:pic>
        <p:nvPicPr>
          <p:cNvPr id="4" name="Picture 3">
            <a:extLst>
              <a:ext uri="{FF2B5EF4-FFF2-40B4-BE49-F238E27FC236}">
                <a16:creationId xmlns:a16="http://schemas.microsoft.com/office/drawing/2014/main" id="{F46D96FE-3283-45AD-BADB-BCE9B3E89A68}"/>
              </a:ext>
            </a:extLst>
          </p:cNvPr>
          <p:cNvPicPr>
            <a:picLocks noChangeAspect="1"/>
          </p:cNvPicPr>
          <p:nvPr/>
        </p:nvPicPr>
        <p:blipFill>
          <a:blip r:embed="rId2"/>
          <a:stretch>
            <a:fillRect/>
          </a:stretch>
        </p:blipFill>
        <p:spPr>
          <a:xfrm>
            <a:off x="10969144" y="0"/>
            <a:ext cx="1222857" cy="1080000"/>
          </a:xfrm>
          <a:prstGeom prst="rect">
            <a:avLst/>
          </a:prstGeom>
        </p:spPr>
      </p:pic>
    </p:spTree>
    <p:extLst>
      <p:ext uri="{BB962C8B-B14F-4D97-AF65-F5344CB8AC3E}">
        <p14:creationId xmlns:p14="http://schemas.microsoft.com/office/powerpoint/2010/main" val="3717395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9B089-2E84-4184-B8D3-1217FD760403}"/>
              </a:ext>
            </a:extLst>
          </p:cNvPr>
          <p:cNvSpPr>
            <a:spLocks noGrp="1"/>
          </p:cNvSpPr>
          <p:nvPr>
            <p:ph type="title"/>
          </p:nvPr>
        </p:nvSpPr>
        <p:spPr/>
        <p:txBody>
          <a:bodyPr/>
          <a:lstStyle/>
          <a:p>
            <a:r>
              <a:rPr lang="en-IN" dirty="0">
                <a:solidFill>
                  <a:srgbClr val="000000">
                    <a:lumMod val="75000"/>
                    <a:lumOff val="25000"/>
                  </a:srgbClr>
                </a:solidFill>
              </a:rPr>
              <a:t>IMAGE</a:t>
            </a:r>
            <a:br>
              <a:rPr lang="en-IN" dirty="0">
                <a:solidFill>
                  <a:srgbClr val="000000">
                    <a:lumMod val="75000"/>
                    <a:lumOff val="25000"/>
                  </a:srgbClr>
                </a:solidFill>
              </a:rPr>
            </a:br>
            <a:r>
              <a:rPr lang="en-IN" sz="3200" dirty="0">
                <a:solidFill>
                  <a:srgbClr val="000000">
                    <a:lumMod val="75000"/>
                    <a:lumOff val="25000"/>
                  </a:srgbClr>
                </a:solidFill>
              </a:rPr>
              <a:t>Image Coordinate System:</a:t>
            </a:r>
            <a:endParaRPr lang="en-IN" dirty="0"/>
          </a:p>
        </p:txBody>
      </p:sp>
      <p:sp>
        <p:nvSpPr>
          <p:cNvPr id="3" name="Content Placeholder 2">
            <a:extLst>
              <a:ext uri="{FF2B5EF4-FFF2-40B4-BE49-F238E27FC236}">
                <a16:creationId xmlns:a16="http://schemas.microsoft.com/office/drawing/2014/main" id="{78299803-DC85-4F29-AA45-53FB50CCCA09}"/>
              </a:ext>
            </a:extLst>
          </p:cNvPr>
          <p:cNvSpPr>
            <a:spLocks noGrp="1"/>
          </p:cNvSpPr>
          <p:nvPr>
            <p:ph idx="1"/>
          </p:nvPr>
        </p:nvSpPr>
        <p:spPr/>
        <p:txBody>
          <a:bodyPr/>
          <a:lstStyle/>
          <a:p>
            <a:pPr>
              <a:buFont typeface="Arial" panose="020B0604020202020204" pitchFamily="34" charset="0"/>
              <a:buChar char="•"/>
            </a:pPr>
            <a:r>
              <a:rPr lang="en-US" dirty="0"/>
              <a:t>  Pixel Coordinate System</a:t>
            </a:r>
          </a:p>
          <a:p>
            <a:pPr>
              <a:buFont typeface="Arial" panose="020B0604020202020204" pitchFamily="34" charset="0"/>
              <a:buChar char="•"/>
            </a:pPr>
            <a:r>
              <a:rPr lang="en-US" dirty="0"/>
              <a:t>  Generally, the most convenient method for expressing locations in an image is to use pixel coordinates. In this coordinate system, the image is treated as a grid of discrete elements, ordered from top to bottom and left to right.</a:t>
            </a:r>
          </a:p>
          <a:p>
            <a:pPr>
              <a:buFont typeface="Arial" panose="020B0604020202020204" pitchFamily="34" charset="0"/>
              <a:buChar char="•"/>
            </a:pPr>
            <a:r>
              <a:rPr lang="en-US" dirty="0"/>
              <a:t>  For pixel coordinates, the first component r (the row) increases downward, while the second component c (the column) increases to the right. Pixel coordinates are integer values and range between 1 and the length of the row or column.</a:t>
            </a:r>
          </a:p>
        </p:txBody>
      </p:sp>
      <p:pic>
        <p:nvPicPr>
          <p:cNvPr id="4" name="Picture 3">
            <a:extLst>
              <a:ext uri="{FF2B5EF4-FFF2-40B4-BE49-F238E27FC236}">
                <a16:creationId xmlns:a16="http://schemas.microsoft.com/office/drawing/2014/main" id="{81E126A4-7CCA-44EF-93F1-46F27E6AABC1}"/>
              </a:ext>
            </a:extLst>
          </p:cNvPr>
          <p:cNvPicPr>
            <a:picLocks noChangeAspect="1"/>
          </p:cNvPicPr>
          <p:nvPr/>
        </p:nvPicPr>
        <p:blipFill>
          <a:blip r:embed="rId2"/>
          <a:stretch>
            <a:fillRect/>
          </a:stretch>
        </p:blipFill>
        <p:spPr>
          <a:xfrm>
            <a:off x="10969144" y="0"/>
            <a:ext cx="1222857" cy="1080000"/>
          </a:xfrm>
          <a:prstGeom prst="rect">
            <a:avLst/>
          </a:prstGeom>
        </p:spPr>
      </p:pic>
    </p:spTree>
    <p:extLst>
      <p:ext uri="{BB962C8B-B14F-4D97-AF65-F5344CB8AC3E}">
        <p14:creationId xmlns:p14="http://schemas.microsoft.com/office/powerpoint/2010/main" val="1220509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03BDE-205F-46B8-B4B8-E8DF3B36EF71}"/>
              </a:ext>
            </a:extLst>
          </p:cNvPr>
          <p:cNvSpPr>
            <a:spLocks noGrp="1"/>
          </p:cNvSpPr>
          <p:nvPr>
            <p:ph type="title"/>
          </p:nvPr>
        </p:nvSpPr>
        <p:spPr/>
        <p:txBody>
          <a:bodyPr/>
          <a:lstStyle/>
          <a:p>
            <a:r>
              <a:rPr lang="en-IN" dirty="0">
                <a:solidFill>
                  <a:srgbClr val="000000">
                    <a:lumMod val="75000"/>
                    <a:lumOff val="25000"/>
                  </a:srgbClr>
                </a:solidFill>
              </a:rPr>
              <a:t>IMAGE</a:t>
            </a:r>
            <a:br>
              <a:rPr lang="en-IN" dirty="0">
                <a:solidFill>
                  <a:srgbClr val="000000">
                    <a:lumMod val="75000"/>
                    <a:lumOff val="25000"/>
                  </a:srgbClr>
                </a:solidFill>
              </a:rPr>
            </a:br>
            <a:r>
              <a:rPr lang="en-IN" sz="3200" dirty="0">
                <a:solidFill>
                  <a:srgbClr val="000000">
                    <a:lumMod val="75000"/>
                    <a:lumOff val="25000"/>
                  </a:srgbClr>
                </a:solidFill>
              </a:rPr>
              <a:t>Image Coordinate System:</a:t>
            </a:r>
            <a:endParaRPr lang="en-IN" dirty="0"/>
          </a:p>
        </p:txBody>
      </p:sp>
      <p:pic>
        <p:nvPicPr>
          <p:cNvPr id="9" name="Content Placeholder 8">
            <a:extLst>
              <a:ext uri="{FF2B5EF4-FFF2-40B4-BE49-F238E27FC236}">
                <a16:creationId xmlns:a16="http://schemas.microsoft.com/office/drawing/2014/main" id="{B431C2D4-0927-4273-B2C5-B02B27BCBE35}"/>
              </a:ext>
            </a:extLst>
          </p:cNvPr>
          <p:cNvPicPr>
            <a:picLocks noGrp="1" noChangeAspect="1"/>
          </p:cNvPicPr>
          <p:nvPr>
            <p:ph idx="1"/>
          </p:nvPr>
        </p:nvPicPr>
        <p:blipFill>
          <a:blip r:embed="rId2"/>
          <a:stretch>
            <a:fillRect/>
          </a:stretch>
        </p:blipFill>
        <p:spPr>
          <a:xfrm>
            <a:off x="985422" y="2151503"/>
            <a:ext cx="7639351" cy="3201732"/>
          </a:xfrm>
        </p:spPr>
      </p:pic>
      <p:pic>
        <p:nvPicPr>
          <p:cNvPr id="11" name="Picture 10">
            <a:extLst>
              <a:ext uri="{FF2B5EF4-FFF2-40B4-BE49-F238E27FC236}">
                <a16:creationId xmlns:a16="http://schemas.microsoft.com/office/drawing/2014/main" id="{E439D1AA-AF95-4F55-B72C-39FBD626C4A8}"/>
              </a:ext>
            </a:extLst>
          </p:cNvPr>
          <p:cNvPicPr>
            <a:picLocks noChangeAspect="1"/>
          </p:cNvPicPr>
          <p:nvPr/>
        </p:nvPicPr>
        <p:blipFill>
          <a:blip r:embed="rId3"/>
          <a:stretch>
            <a:fillRect/>
          </a:stretch>
        </p:blipFill>
        <p:spPr>
          <a:xfrm>
            <a:off x="10969144" y="0"/>
            <a:ext cx="1222857" cy="1080000"/>
          </a:xfrm>
          <a:prstGeom prst="rect">
            <a:avLst/>
          </a:prstGeom>
        </p:spPr>
      </p:pic>
    </p:spTree>
    <p:extLst>
      <p:ext uri="{BB962C8B-B14F-4D97-AF65-F5344CB8AC3E}">
        <p14:creationId xmlns:p14="http://schemas.microsoft.com/office/powerpoint/2010/main" val="922436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8148E-C99D-4704-8232-E3DC459520A4}"/>
              </a:ext>
            </a:extLst>
          </p:cNvPr>
          <p:cNvSpPr>
            <a:spLocks noGrp="1"/>
          </p:cNvSpPr>
          <p:nvPr>
            <p:ph type="title"/>
          </p:nvPr>
        </p:nvSpPr>
        <p:spPr/>
        <p:txBody>
          <a:bodyPr/>
          <a:lstStyle/>
          <a:p>
            <a:r>
              <a:rPr lang="en-IN" dirty="0">
                <a:solidFill>
                  <a:srgbClr val="000000">
                    <a:lumMod val="75000"/>
                    <a:lumOff val="25000"/>
                  </a:srgbClr>
                </a:solidFill>
              </a:rPr>
              <a:t>IMAGE</a:t>
            </a:r>
            <a:br>
              <a:rPr lang="en-IN" dirty="0">
                <a:solidFill>
                  <a:srgbClr val="000000">
                    <a:lumMod val="75000"/>
                    <a:lumOff val="25000"/>
                  </a:srgbClr>
                </a:solidFill>
              </a:rPr>
            </a:br>
            <a:r>
              <a:rPr lang="en-IN" sz="3200" dirty="0">
                <a:solidFill>
                  <a:srgbClr val="000000">
                    <a:lumMod val="75000"/>
                    <a:lumOff val="25000"/>
                  </a:srgbClr>
                </a:solidFill>
              </a:rPr>
              <a:t>Image Coordinate System:</a:t>
            </a:r>
            <a:endParaRPr lang="en-IN" dirty="0"/>
          </a:p>
        </p:txBody>
      </p:sp>
      <p:sp>
        <p:nvSpPr>
          <p:cNvPr id="3" name="Content Placeholder 2">
            <a:extLst>
              <a:ext uri="{FF2B5EF4-FFF2-40B4-BE49-F238E27FC236}">
                <a16:creationId xmlns:a16="http://schemas.microsoft.com/office/drawing/2014/main" id="{DD0A11CB-8C8D-4765-B73A-D5C9D919AC02}"/>
              </a:ext>
            </a:extLst>
          </p:cNvPr>
          <p:cNvSpPr>
            <a:spLocks noGrp="1"/>
          </p:cNvSpPr>
          <p:nvPr>
            <p:ph idx="1"/>
          </p:nvPr>
        </p:nvSpPr>
        <p:spPr/>
        <p:txBody>
          <a:bodyPr/>
          <a:lstStyle/>
          <a:p>
            <a:pPr>
              <a:buFont typeface="Arial" panose="020B0604020202020204" pitchFamily="34" charset="0"/>
              <a:buChar char="•"/>
            </a:pPr>
            <a:r>
              <a:rPr lang="en-IN" dirty="0"/>
              <a:t> Spatial Coordinate System</a:t>
            </a:r>
          </a:p>
          <a:p>
            <a:pPr>
              <a:buFont typeface="Arial" panose="020B0604020202020204" pitchFamily="34" charset="0"/>
              <a:buChar char="•"/>
            </a:pPr>
            <a:r>
              <a:rPr lang="en-US" dirty="0"/>
              <a:t>  This spatial coordinate system corresponds closely to the pixel coordinate system in many ways. For example, the spatial coordinates of the center point of any pixel are identical to the pixel coordinates for that pixel.</a:t>
            </a:r>
          </a:p>
          <a:p>
            <a:pPr>
              <a:buFont typeface="Arial" panose="020B0604020202020204" pitchFamily="34" charset="0"/>
              <a:buChar char="•"/>
            </a:pPr>
            <a:r>
              <a:rPr lang="en-US" dirty="0"/>
              <a:t>  There are some important differences, however. In pixel coordinates, the upper left corner of an image is (1,1), while in spatial coordinates, this location by default is (0.5,0.5). This difference is due to the pixel coordinate system's being discrete, while the spatial coordinate system is continuous. Also, the upper left corner is always (1,1) in pixel coordinates, but you can specify a nondefault origin for the spatial coordinate system.</a:t>
            </a:r>
            <a:endParaRPr lang="en-IN" dirty="0"/>
          </a:p>
        </p:txBody>
      </p:sp>
      <p:pic>
        <p:nvPicPr>
          <p:cNvPr id="4" name="Picture 3">
            <a:extLst>
              <a:ext uri="{FF2B5EF4-FFF2-40B4-BE49-F238E27FC236}">
                <a16:creationId xmlns:a16="http://schemas.microsoft.com/office/drawing/2014/main" id="{9097D876-DF22-4B26-8D70-480EB3D52161}"/>
              </a:ext>
            </a:extLst>
          </p:cNvPr>
          <p:cNvPicPr>
            <a:picLocks noChangeAspect="1"/>
          </p:cNvPicPr>
          <p:nvPr/>
        </p:nvPicPr>
        <p:blipFill>
          <a:blip r:embed="rId2"/>
          <a:stretch>
            <a:fillRect/>
          </a:stretch>
        </p:blipFill>
        <p:spPr>
          <a:xfrm>
            <a:off x="10969144" y="0"/>
            <a:ext cx="1222857" cy="1080000"/>
          </a:xfrm>
          <a:prstGeom prst="rect">
            <a:avLst/>
          </a:prstGeom>
        </p:spPr>
      </p:pic>
    </p:spTree>
    <p:extLst>
      <p:ext uri="{BB962C8B-B14F-4D97-AF65-F5344CB8AC3E}">
        <p14:creationId xmlns:p14="http://schemas.microsoft.com/office/powerpoint/2010/main" val="2105125874"/>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31F006B4-A9E1-4F39-85C8-FB836F91934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{EC2C9D2E-00FD-422D-BE94-CA71FFA118D1}tf11437505</Template>
  <TotalTime>0</TotalTime>
  <Words>1435</Words>
  <Application>Microsoft Office PowerPoint</Application>
  <PresentationFormat>Widescreen</PresentationFormat>
  <Paragraphs>128</Paragraphs>
  <Slides>29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Georgia Pro Cond Light</vt:lpstr>
      <vt:lpstr>Speak Pro</vt:lpstr>
      <vt:lpstr>RetrospectVTI</vt:lpstr>
      <vt:lpstr>OpenCV</vt:lpstr>
      <vt:lpstr>OVERVIEW</vt:lpstr>
      <vt:lpstr>INTRODUCTION</vt:lpstr>
      <vt:lpstr>IMAGE</vt:lpstr>
      <vt:lpstr>IMAGE</vt:lpstr>
      <vt:lpstr>IMAGE Image Coordinate System:</vt:lpstr>
      <vt:lpstr>IMAGE Image Coordinate System:</vt:lpstr>
      <vt:lpstr>IMAGE Image Coordinate System:</vt:lpstr>
      <vt:lpstr>IMAGE Image Coordinate System:</vt:lpstr>
      <vt:lpstr>IMAGE Image Coordinate System:</vt:lpstr>
      <vt:lpstr>INSTALLATION</vt:lpstr>
      <vt:lpstr>IMAGE PROCESSING  Read and Show an image:</vt:lpstr>
      <vt:lpstr> Read and Show an image:</vt:lpstr>
      <vt:lpstr>IMAGE PROCESSING  Geometric Shapes:</vt:lpstr>
      <vt:lpstr> Geometric Shapes:</vt:lpstr>
      <vt:lpstr>IMAGE PROCESSING Image Properties:</vt:lpstr>
      <vt:lpstr>Image Properties:</vt:lpstr>
      <vt:lpstr>IMAGE PROCESSING Arithmetic Operations On Images:</vt:lpstr>
      <vt:lpstr>Arithmetic Operations On Images:</vt:lpstr>
      <vt:lpstr>VIDEO PROCESSING  Read and Show a Video:</vt:lpstr>
      <vt:lpstr>Read and Show a Video:</vt:lpstr>
      <vt:lpstr>VIDEO PROCESSING Canny Edge Detector:</vt:lpstr>
      <vt:lpstr>Canny Edge Detector:</vt:lpstr>
      <vt:lpstr>VIDEO PROCESSING Background Subtraction:</vt:lpstr>
      <vt:lpstr>Background Subtraction:</vt:lpstr>
      <vt:lpstr>VIDEO PROCESSING Object Tracking:</vt:lpstr>
      <vt:lpstr>Object Tracking:</vt:lpstr>
      <vt:lpstr>OBJECT DETECTION Face and Eye Detection Using HAAR Cascade: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2020-05-06T05:17:16Z</dcterms:created>
  <dcterms:modified xsi:type="dcterms:W3CDTF">2020-05-13T11:24:37Z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